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Roboto Medium"/>
      <p:regular r:id="rId47"/>
      <p:bold r:id="rId48"/>
      <p:italic r:id="rId49"/>
      <p:boldItalic r:id="rId50"/>
    </p:embeddedFont>
    <p:embeddedFont>
      <p:font typeface="Poppins"/>
      <p:regular r:id="rId51"/>
      <p:bold r:id="rId52"/>
      <p:italic r:id="rId53"/>
      <p:boldItalic r:id="rId54"/>
    </p:embeddedFont>
    <p:embeddedFont>
      <p:font typeface="Poppins Light"/>
      <p:regular r:id="rId55"/>
      <p:bold r:id="rId56"/>
      <p:italic r:id="rId57"/>
      <p:boldItalic r:id="rId58"/>
    </p:embeddedFont>
    <p:embeddedFont>
      <p:font typeface="Poppins Medium"/>
      <p:regular r:id="rId59"/>
      <p:bold r:id="rId60"/>
      <p:italic r:id="rId61"/>
      <p:boldItalic r:id="rId62"/>
    </p:embeddedFont>
    <p:embeddedFont>
      <p:font typeface="Roboto Light"/>
      <p:regular r:id="rId63"/>
      <p:bold r:id="rId64"/>
      <p:italic r:id="rId65"/>
      <p:boldItalic r:id="rId66"/>
    </p:embeddedFont>
    <p:embeddedFont>
      <p:font typeface="Poppins SemiBold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Medium-bold.fntdata"/><Relationship Id="rId47" Type="http://schemas.openxmlformats.org/officeDocument/2006/relationships/font" Target="fonts/RobotoMedium-regular.fntdata"/><Relationship Id="rId49" Type="http://schemas.openxmlformats.org/officeDocument/2006/relationships/font" Target="fonts/Roboto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schemas.openxmlformats.org/officeDocument/2006/relationships/font" Target="fonts/PoppinsSemiBold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PoppinsMedium-boldItalic.fntdata"/><Relationship Id="rId61" Type="http://schemas.openxmlformats.org/officeDocument/2006/relationships/font" Target="fonts/PoppinsMedium-italic.fntdata"/><Relationship Id="rId20" Type="http://schemas.openxmlformats.org/officeDocument/2006/relationships/slide" Target="slides/slide16.xml"/><Relationship Id="rId64" Type="http://schemas.openxmlformats.org/officeDocument/2006/relationships/font" Target="fonts/RobotoLight-bold.fntdata"/><Relationship Id="rId63" Type="http://schemas.openxmlformats.org/officeDocument/2006/relationships/font" Target="fonts/RobotoLight-regular.fntdata"/><Relationship Id="rId22" Type="http://schemas.openxmlformats.org/officeDocument/2006/relationships/slide" Target="slides/slide18.xml"/><Relationship Id="rId66" Type="http://schemas.openxmlformats.org/officeDocument/2006/relationships/font" Target="fonts/RobotoLight-boldItalic.fntdata"/><Relationship Id="rId21" Type="http://schemas.openxmlformats.org/officeDocument/2006/relationships/slide" Target="slides/slide17.xml"/><Relationship Id="rId65" Type="http://schemas.openxmlformats.org/officeDocument/2006/relationships/font" Target="fonts/RobotoLight-italic.fntdata"/><Relationship Id="rId24" Type="http://schemas.openxmlformats.org/officeDocument/2006/relationships/slide" Target="slides/slide20.xml"/><Relationship Id="rId68" Type="http://schemas.openxmlformats.org/officeDocument/2006/relationships/font" Target="fonts/PoppinsSemiBold-bold.fntdata"/><Relationship Id="rId23" Type="http://schemas.openxmlformats.org/officeDocument/2006/relationships/slide" Target="slides/slide19.xml"/><Relationship Id="rId67" Type="http://schemas.openxmlformats.org/officeDocument/2006/relationships/font" Target="fonts/PoppinsSemiBold-regular.fntdata"/><Relationship Id="rId60" Type="http://schemas.openxmlformats.org/officeDocument/2006/relationships/font" Target="fonts/PoppinsMedium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PoppinsSemiBold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oppins-regular.fntdata"/><Relationship Id="rId50" Type="http://schemas.openxmlformats.org/officeDocument/2006/relationships/font" Target="fonts/RobotoMedium-boldItalic.fntdata"/><Relationship Id="rId53" Type="http://schemas.openxmlformats.org/officeDocument/2006/relationships/font" Target="fonts/Poppins-italic.fntdata"/><Relationship Id="rId52" Type="http://schemas.openxmlformats.org/officeDocument/2006/relationships/font" Target="fonts/Poppins-bold.fntdata"/><Relationship Id="rId11" Type="http://schemas.openxmlformats.org/officeDocument/2006/relationships/slide" Target="slides/slide7.xml"/><Relationship Id="rId55" Type="http://schemas.openxmlformats.org/officeDocument/2006/relationships/font" Target="fonts/PoppinsLight-regular.fntdata"/><Relationship Id="rId10" Type="http://schemas.openxmlformats.org/officeDocument/2006/relationships/slide" Target="slides/slide6.xml"/><Relationship Id="rId54" Type="http://schemas.openxmlformats.org/officeDocument/2006/relationships/font" Target="fonts/Poppins-boldItalic.fntdata"/><Relationship Id="rId13" Type="http://schemas.openxmlformats.org/officeDocument/2006/relationships/slide" Target="slides/slide9.xml"/><Relationship Id="rId57" Type="http://schemas.openxmlformats.org/officeDocument/2006/relationships/font" Target="fonts/PoppinsLight-italic.fntdata"/><Relationship Id="rId12" Type="http://schemas.openxmlformats.org/officeDocument/2006/relationships/slide" Target="slides/slide8.xml"/><Relationship Id="rId56" Type="http://schemas.openxmlformats.org/officeDocument/2006/relationships/font" Target="fonts/PoppinsLight-bold.fntdata"/><Relationship Id="rId15" Type="http://schemas.openxmlformats.org/officeDocument/2006/relationships/slide" Target="slides/slide11.xml"/><Relationship Id="rId59" Type="http://schemas.openxmlformats.org/officeDocument/2006/relationships/font" Target="fonts/PoppinsMedium-regular.fntdata"/><Relationship Id="rId14" Type="http://schemas.openxmlformats.org/officeDocument/2006/relationships/slide" Target="slides/slide10.xml"/><Relationship Id="rId58" Type="http://schemas.openxmlformats.org/officeDocument/2006/relationships/font" Target="fonts/PoppinsLigh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fa3e222b6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fa3e222b6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949a78462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949a78462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949a78462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949a78462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949a78462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949a78462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949a784629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949a784629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957cb5e78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957cb5e78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957cb5e78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957cb5e78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957cb5e78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957cb5e78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957cb5e78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957cb5e78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957cb5e789_1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957cb5e789_1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957cb5e789_14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957cb5e789_14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26374e97c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26374e97c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957cb5e789_14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957cb5e789_14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957cb5e789_14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957cb5e789_14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957cb5e789_14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957cb5e789_14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957cb5e789_14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957cb5e789_14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991c7eca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991c7eca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991c7eca22_13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991c7eca22_13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957cb5e78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957cb5e78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991c7eca2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991c7eca2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991c7eca22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991c7eca2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991c7eca22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991c7eca2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949a78462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949a78462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991c7eca2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991c7eca2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991c7eca2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991c7eca2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991c7eca22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991c7eca22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991c7eca22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991c7eca22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991c7eca22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991c7eca22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991c7eca22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991c7eca22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991c7eca22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991c7eca22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991c7eca22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991c7eca22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991c7eca22_16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1991c7eca22_16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949a78462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949a78462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49a784629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949a784629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949a784629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949a784629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a3e222b6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a3e222b6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949a78462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949a78462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949a784629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949a78462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strip - Grey BG">
  <p:cSld name="BLANK_1_1_3_1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6950" y="1426250"/>
            <a:ext cx="9144000" cy="89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" name="Google Shape;46;p11"/>
          <p:cNvCxnSpPr/>
          <p:nvPr/>
        </p:nvCxnSpPr>
        <p:spPr>
          <a:xfrm rot="10800000">
            <a:off x="549675" y="986525"/>
            <a:ext cx="7978800" cy="0"/>
          </a:xfrm>
          <a:prstGeom prst="straightConnector1">
            <a:avLst/>
          </a:prstGeom>
          <a:noFill/>
          <a:ln cap="flat" cmpd="sng" w="9525">
            <a:solidFill>
              <a:srgbClr val="F836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11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83633"/>
                </a:solidFill>
                <a:latin typeface="Roboto Medium"/>
                <a:ea typeface="Roboto Medium"/>
                <a:cs typeface="Roboto Medium"/>
                <a:sym typeface="Roboto Medium"/>
              </a:rPr>
              <a:t>‹#›</a:t>
            </a:fld>
            <a:endParaRPr sz="1200">
              <a:solidFill>
                <a:srgbClr val="F836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" name="Google Shape;48;p11"/>
          <p:cNvSpPr txBox="1"/>
          <p:nvPr/>
        </p:nvSpPr>
        <p:spPr>
          <a:xfrm>
            <a:off x="5849275" y="4677000"/>
            <a:ext cx="270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F1F1F"/>
                </a:solidFill>
                <a:latin typeface="Roboto Medium"/>
                <a:ea typeface="Roboto Medium"/>
                <a:cs typeface="Roboto Medium"/>
                <a:sym typeface="Roboto Medium"/>
              </a:rPr>
              <a:t>IOHK</a:t>
            </a:r>
            <a:r>
              <a:rPr lang="en" sz="800">
                <a:solidFill>
                  <a:srgbClr val="06162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800">
                <a:solidFill>
                  <a:srgbClr val="F83633"/>
                </a:solidFill>
                <a:latin typeface="Roboto Light"/>
                <a:ea typeface="Roboto Light"/>
                <a:cs typeface="Roboto Light"/>
                <a:sym typeface="Roboto Light"/>
              </a:rPr>
              <a:t> |</a:t>
            </a:r>
            <a:r>
              <a:rPr lang="en" sz="8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800">
                <a:solidFill>
                  <a:srgbClr val="1F1F1F"/>
                </a:solidFill>
                <a:latin typeface="Roboto Light"/>
                <a:ea typeface="Roboto Light"/>
                <a:cs typeface="Roboto Light"/>
                <a:sym typeface="Roboto Light"/>
              </a:rPr>
              <a:t>Presentation title</a:t>
            </a:r>
            <a:endParaRPr sz="800">
              <a:solidFill>
                <a:srgbClr val="1F1F1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and image">
  <p:cSld name="BLANK_1_1_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/>
          <p:nvPr/>
        </p:nvSpPr>
        <p:spPr>
          <a:xfrm>
            <a:off x="5007625" y="0"/>
            <a:ext cx="41364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4109" y="541350"/>
            <a:ext cx="3069780" cy="383815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83633"/>
                </a:solidFill>
                <a:latin typeface="Roboto Medium"/>
                <a:ea typeface="Roboto Medium"/>
                <a:cs typeface="Roboto Medium"/>
                <a:sym typeface="Roboto Medium"/>
              </a:rPr>
              <a:t>‹#›</a:t>
            </a:fld>
            <a:endParaRPr sz="1200">
              <a:solidFill>
                <a:srgbClr val="F836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3" name="Google Shape;53;p12"/>
          <p:cNvCxnSpPr/>
          <p:nvPr/>
        </p:nvCxnSpPr>
        <p:spPr>
          <a:xfrm rot="10800000">
            <a:off x="549750" y="986525"/>
            <a:ext cx="3893400" cy="0"/>
          </a:xfrm>
          <a:prstGeom prst="straightConnector1">
            <a:avLst/>
          </a:prstGeom>
          <a:noFill/>
          <a:ln cap="flat" cmpd="sng" w="9525">
            <a:solidFill>
              <a:srgbClr val="F836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12"/>
          <p:cNvSpPr txBox="1"/>
          <p:nvPr/>
        </p:nvSpPr>
        <p:spPr>
          <a:xfrm>
            <a:off x="5849275" y="4677000"/>
            <a:ext cx="270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F1F1F"/>
                </a:solidFill>
                <a:latin typeface="Roboto Medium"/>
                <a:ea typeface="Roboto Medium"/>
                <a:cs typeface="Roboto Medium"/>
                <a:sym typeface="Roboto Medium"/>
              </a:rPr>
              <a:t>IOHK</a:t>
            </a:r>
            <a:r>
              <a:rPr lang="en" sz="800">
                <a:solidFill>
                  <a:srgbClr val="06162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800">
                <a:solidFill>
                  <a:srgbClr val="F83633"/>
                </a:solidFill>
                <a:latin typeface="Roboto Light"/>
                <a:ea typeface="Roboto Light"/>
                <a:cs typeface="Roboto Light"/>
                <a:sym typeface="Roboto Light"/>
              </a:rPr>
              <a:t> |</a:t>
            </a:r>
            <a:r>
              <a:rPr lang="en" sz="8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800">
                <a:solidFill>
                  <a:srgbClr val="1F1F1F"/>
                </a:solidFill>
                <a:latin typeface="Roboto Light"/>
                <a:ea typeface="Roboto Light"/>
                <a:cs typeface="Roboto Light"/>
                <a:sym typeface="Roboto Light"/>
              </a:rPr>
              <a:t>Presentation title</a:t>
            </a:r>
            <a:endParaRPr sz="800">
              <a:solidFill>
                <a:srgbClr val="1F1F1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hand image">
  <p:cSld name="BLANK_1_1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0" y="0"/>
            <a:ext cx="41364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/>
          </a:blip>
          <a:srcRect b="3113" l="0" r="0" t="3113"/>
          <a:stretch/>
        </p:blipFill>
        <p:spPr>
          <a:xfrm>
            <a:off x="526484" y="541350"/>
            <a:ext cx="3069780" cy="3838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83633"/>
                </a:solidFill>
                <a:latin typeface="Roboto Medium"/>
                <a:ea typeface="Roboto Medium"/>
                <a:cs typeface="Roboto Medium"/>
                <a:sym typeface="Roboto Medium"/>
              </a:rPr>
              <a:t>‹#›</a:t>
            </a:fld>
            <a:endParaRPr sz="1200">
              <a:solidFill>
                <a:srgbClr val="F836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" name="Google Shape;59;p13"/>
          <p:cNvCxnSpPr/>
          <p:nvPr/>
        </p:nvCxnSpPr>
        <p:spPr>
          <a:xfrm rot="10800000">
            <a:off x="4582325" y="986525"/>
            <a:ext cx="3893400" cy="0"/>
          </a:xfrm>
          <a:prstGeom prst="straightConnector1">
            <a:avLst/>
          </a:prstGeom>
          <a:noFill/>
          <a:ln cap="flat" cmpd="sng" w="9525">
            <a:solidFill>
              <a:srgbClr val="F836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3"/>
          <p:cNvSpPr txBox="1"/>
          <p:nvPr/>
        </p:nvSpPr>
        <p:spPr>
          <a:xfrm>
            <a:off x="5849275" y="4677000"/>
            <a:ext cx="270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F1F1F"/>
                </a:solidFill>
                <a:latin typeface="Roboto Medium"/>
                <a:ea typeface="Roboto Medium"/>
                <a:cs typeface="Roboto Medium"/>
                <a:sym typeface="Roboto Medium"/>
              </a:rPr>
              <a:t>IOHK</a:t>
            </a:r>
            <a:r>
              <a:rPr lang="en" sz="800">
                <a:solidFill>
                  <a:srgbClr val="06162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800">
                <a:solidFill>
                  <a:srgbClr val="F83633"/>
                </a:solidFill>
                <a:latin typeface="Roboto Light"/>
                <a:ea typeface="Roboto Light"/>
                <a:cs typeface="Roboto Light"/>
                <a:sym typeface="Roboto Light"/>
              </a:rPr>
              <a:t> |</a:t>
            </a:r>
            <a:r>
              <a:rPr lang="en" sz="8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800">
                <a:solidFill>
                  <a:srgbClr val="1F1F1F"/>
                </a:solidFill>
                <a:latin typeface="Roboto Light"/>
                <a:ea typeface="Roboto Light"/>
                <a:cs typeface="Roboto Light"/>
                <a:sym typeface="Roboto Light"/>
              </a:rPr>
              <a:t>Presentation title</a:t>
            </a:r>
            <a:endParaRPr sz="800">
              <a:solidFill>
                <a:srgbClr val="1F1F1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and image - 2 columns">
  <p:cSld name="BLANK_1_1_2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5325425" y="0"/>
            <a:ext cx="38187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5260" l="4388" r="0" t="5269"/>
          <a:stretch/>
        </p:blipFill>
        <p:spPr>
          <a:xfrm>
            <a:off x="5868049" y="541350"/>
            <a:ext cx="2735849" cy="383815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83633"/>
                </a:solidFill>
                <a:latin typeface="Roboto Medium"/>
                <a:ea typeface="Roboto Medium"/>
                <a:cs typeface="Roboto Medium"/>
                <a:sym typeface="Roboto Medium"/>
              </a:rPr>
              <a:t>‹#›</a:t>
            </a:fld>
            <a:endParaRPr sz="1200">
              <a:solidFill>
                <a:srgbClr val="F836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65" name="Google Shape;65;p14"/>
          <p:cNvCxnSpPr/>
          <p:nvPr/>
        </p:nvCxnSpPr>
        <p:spPr>
          <a:xfrm rot="10800000">
            <a:off x="549850" y="986525"/>
            <a:ext cx="4444800" cy="0"/>
          </a:xfrm>
          <a:prstGeom prst="straightConnector1">
            <a:avLst/>
          </a:prstGeom>
          <a:noFill/>
          <a:ln cap="flat" cmpd="sng" w="9525">
            <a:solidFill>
              <a:srgbClr val="F836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14"/>
          <p:cNvSpPr txBox="1"/>
          <p:nvPr/>
        </p:nvSpPr>
        <p:spPr>
          <a:xfrm>
            <a:off x="5849275" y="4677000"/>
            <a:ext cx="270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F1F1F"/>
                </a:solidFill>
                <a:latin typeface="Roboto Medium"/>
                <a:ea typeface="Roboto Medium"/>
                <a:cs typeface="Roboto Medium"/>
                <a:sym typeface="Roboto Medium"/>
              </a:rPr>
              <a:t>IOHK</a:t>
            </a:r>
            <a:r>
              <a:rPr lang="en" sz="800">
                <a:solidFill>
                  <a:srgbClr val="06162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800">
                <a:solidFill>
                  <a:srgbClr val="F83633"/>
                </a:solidFill>
                <a:latin typeface="Roboto Light"/>
                <a:ea typeface="Roboto Light"/>
                <a:cs typeface="Roboto Light"/>
                <a:sym typeface="Roboto Light"/>
              </a:rPr>
              <a:t> |</a:t>
            </a:r>
            <a:r>
              <a:rPr lang="en" sz="8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800">
                <a:solidFill>
                  <a:srgbClr val="1F1F1F"/>
                </a:solidFill>
                <a:latin typeface="Roboto Light"/>
                <a:ea typeface="Roboto Light"/>
                <a:cs typeface="Roboto Light"/>
                <a:sym typeface="Roboto Light"/>
              </a:rPr>
              <a:t>Presentation title</a:t>
            </a:r>
            <a:endParaRPr sz="800">
              <a:solidFill>
                <a:srgbClr val="1F1F1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hand image - 2 columns">
  <p:cSld name="BLANK_1_1_2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-1425" y="0"/>
            <a:ext cx="38187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 b="3253" l="0" r="0" t="3244"/>
          <a:stretch/>
        </p:blipFill>
        <p:spPr>
          <a:xfrm>
            <a:off x="541199" y="541350"/>
            <a:ext cx="2735849" cy="383815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8363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‹#›</a:t>
            </a:fld>
            <a:endParaRPr sz="1200">
              <a:solidFill>
                <a:srgbClr val="F836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71" name="Google Shape;71;p15"/>
          <p:cNvCxnSpPr/>
          <p:nvPr/>
        </p:nvCxnSpPr>
        <p:spPr>
          <a:xfrm rot="10800000">
            <a:off x="4159100" y="986525"/>
            <a:ext cx="4444800" cy="0"/>
          </a:xfrm>
          <a:prstGeom prst="straightConnector1">
            <a:avLst/>
          </a:prstGeom>
          <a:noFill/>
          <a:ln cap="flat" cmpd="sng" w="9525">
            <a:solidFill>
              <a:srgbClr val="F836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5"/>
          <p:cNvSpPr txBox="1"/>
          <p:nvPr/>
        </p:nvSpPr>
        <p:spPr>
          <a:xfrm>
            <a:off x="5849275" y="4677000"/>
            <a:ext cx="270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F1F1F"/>
                </a:solidFill>
                <a:latin typeface="Roboto Medium"/>
                <a:ea typeface="Roboto Medium"/>
                <a:cs typeface="Roboto Medium"/>
                <a:sym typeface="Roboto Medium"/>
              </a:rPr>
              <a:t>IOHK</a:t>
            </a:r>
            <a:r>
              <a:rPr lang="en" sz="800">
                <a:solidFill>
                  <a:srgbClr val="06162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800">
                <a:solidFill>
                  <a:srgbClr val="F83633"/>
                </a:solidFill>
                <a:latin typeface="Roboto Light"/>
                <a:ea typeface="Roboto Light"/>
                <a:cs typeface="Roboto Light"/>
                <a:sym typeface="Roboto Light"/>
              </a:rPr>
              <a:t> |</a:t>
            </a:r>
            <a:r>
              <a:rPr lang="en" sz="8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800">
                <a:solidFill>
                  <a:srgbClr val="1F1F1F"/>
                </a:solidFill>
                <a:latin typeface="Roboto Light"/>
                <a:ea typeface="Roboto Light"/>
                <a:cs typeface="Roboto Light"/>
                <a:sym typeface="Roboto Light"/>
              </a:rPr>
              <a:t>Presentation title</a:t>
            </a:r>
            <a:endParaRPr sz="800">
              <a:solidFill>
                <a:srgbClr val="1F1F1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1">
  <p:cSld name="BLANK_1_1_2_1_1_1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7525" y="7525"/>
            <a:ext cx="3479100" cy="5143500"/>
          </a:xfrm>
          <a:prstGeom prst="rect">
            <a:avLst/>
          </a:prstGeom>
          <a:solidFill>
            <a:srgbClr val="26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2">
            <a:alphaModFix/>
          </a:blip>
          <a:srcRect b="0" l="25899" r="24926" t="0"/>
          <a:stretch/>
        </p:blipFill>
        <p:spPr>
          <a:xfrm>
            <a:off x="540000" y="656817"/>
            <a:ext cx="2592225" cy="351340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83633"/>
                </a:solidFill>
                <a:latin typeface="Roboto Medium"/>
                <a:ea typeface="Roboto Medium"/>
                <a:cs typeface="Roboto Medium"/>
                <a:sym typeface="Roboto Medium"/>
              </a:rPr>
              <a:t>‹#›</a:t>
            </a:fld>
            <a:endParaRPr sz="1200">
              <a:solidFill>
                <a:srgbClr val="F836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77" name="Google Shape;77;p16"/>
          <p:cNvCxnSpPr/>
          <p:nvPr/>
        </p:nvCxnSpPr>
        <p:spPr>
          <a:xfrm rot="10800000">
            <a:off x="4271975" y="992400"/>
            <a:ext cx="3984900" cy="0"/>
          </a:xfrm>
          <a:prstGeom prst="straightConnector1">
            <a:avLst/>
          </a:prstGeom>
          <a:noFill/>
          <a:ln cap="flat" cmpd="sng" w="9525">
            <a:solidFill>
              <a:srgbClr val="F836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6"/>
          <p:cNvSpPr txBox="1"/>
          <p:nvPr/>
        </p:nvSpPr>
        <p:spPr>
          <a:xfrm>
            <a:off x="5849275" y="4677000"/>
            <a:ext cx="270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F1F1F"/>
                </a:solidFill>
                <a:latin typeface="Roboto Medium"/>
                <a:ea typeface="Roboto Medium"/>
                <a:cs typeface="Roboto Medium"/>
                <a:sym typeface="Roboto Medium"/>
              </a:rPr>
              <a:t>IOHK</a:t>
            </a:r>
            <a:r>
              <a:rPr lang="en" sz="800">
                <a:solidFill>
                  <a:srgbClr val="06162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800">
                <a:solidFill>
                  <a:srgbClr val="F83633"/>
                </a:solidFill>
                <a:latin typeface="Roboto Light"/>
                <a:ea typeface="Roboto Light"/>
                <a:cs typeface="Roboto Light"/>
                <a:sym typeface="Roboto Light"/>
              </a:rPr>
              <a:t> |</a:t>
            </a:r>
            <a:r>
              <a:rPr lang="en" sz="8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800">
                <a:solidFill>
                  <a:srgbClr val="1F1F1F"/>
                </a:solidFill>
                <a:latin typeface="Roboto Light"/>
                <a:ea typeface="Roboto Light"/>
                <a:cs typeface="Roboto Light"/>
                <a:sym typeface="Roboto Light"/>
              </a:rPr>
              <a:t>Presentation title</a:t>
            </a:r>
            <a:endParaRPr sz="800">
              <a:solidFill>
                <a:srgbClr val="1F1F1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2">
  <p:cSld name="BLANK_1_1_2_1_1_1_2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5664900" y="7525"/>
            <a:ext cx="3479100" cy="5143500"/>
          </a:xfrm>
          <a:prstGeom prst="rect">
            <a:avLst/>
          </a:prstGeom>
          <a:solidFill>
            <a:srgbClr val="2626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/>
          </a:blip>
          <a:srcRect b="3899" l="0" r="19322" t="23219"/>
          <a:stretch/>
        </p:blipFill>
        <p:spPr>
          <a:xfrm>
            <a:off x="6197375" y="656817"/>
            <a:ext cx="2592224" cy="35134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7"/>
          <p:cNvCxnSpPr/>
          <p:nvPr/>
        </p:nvCxnSpPr>
        <p:spPr>
          <a:xfrm rot="10800000">
            <a:off x="752500" y="992400"/>
            <a:ext cx="3984900" cy="0"/>
          </a:xfrm>
          <a:prstGeom prst="straightConnector1">
            <a:avLst/>
          </a:prstGeom>
          <a:noFill/>
          <a:ln cap="flat" cmpd="sng" w="9525">
            <a:solidFill>
              <a:srgbClr val="F836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7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‹#›</a:t>
            </a:fld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5849275" y="4677000"/>
            <a:ext cx="270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IOHK </a:t>
            </a:r>
            <a:r>
              <a:rPr lang="en" sz="800">
                <a:solidFill>
                  <a:srgbClr val="F83633"/>
                </a:solidFill>
                <a:latin typeface="Roboto Light"/>
                <a:ea typeface="Roboto Light"/>
                <a:cs typeface="Roboto Light"/>
                <a:sym typeface="Roboto Light"/>
              </a:rPr>
              <a:t> |</a:t>
            </a:r>
            <a:r>
              <a:rPr lang="en" sz="8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Presentation title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hand image 1">
  <p:cSld name="BLANK_1_1_2_1_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41364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83633"/>
                </a:solidFill>
                <a:latin typeface="Roboto Medium"/>
                <a:ea typeface="Roboto Medium"/>
                <a:cs typeface="Roboto Medium"/>
                <a:sym typeface="Roboto Medium"/>
              </a:rPr>
              <a:t>‹#›</a:t>
            </a:fld>
            <a:endParaRPr sz="1200">
              <a:solidFill>
                <a:srgbClr val="F836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88" name="Google Shape;88;p18"/>
          <p:cNvCxnSpPr/>
          <p:nvPr/>
        </p:nvCxnSpPr>
        <p:spPr>
          <a:xfrm rot="10800000">
            <a:off x="4582325" y="986525"/>
            <a:ext cx="3893400" cy="0"/>
          </a:xfrm>
          <a:prstGeom prst="straightConnector1">
            <a:avLst/>
          </a:prstGeom>
          <a:noFill/>
          <a:ln cap="flat" cmpd="sng" w="9525">
            <a:solidFill>
              <a:srgbClr val="F836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8"/>
          <p:cNvSpPr txBox="1"/>
          <p:nvPr/>
        </p:nvSpPr>
        <p:spPr>
          <a:xfrm>
            <a:off x="5849275" y="4677000"/>
            <a:ext cx="270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F1F1F"/>
                </a:solidFill>
                <a:latin typeface="Roboto Medium"/>
                <a:ea typeface="Roboto Medium"/>
                <a:cs typeface="Roboto Medium"/>
                <a:sym typeface="Roboto Medium"/>
              </a:rPr>
              <a:t>IOHK</a:t>
            </a:r>
            <a:r>
              <a:rPr lang="en" sz="800">
                <a:solidFill>
                  <a:srgbClr val="06162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800">
                <a:solidFill>
                  <a:srgbClr val="F83633"/>
                </a:solidFill>
                <a:latin typeface="Roboto Light"/>
                <a:ea typeface="Roboto Light"/>
                <a:cs typeface="Roboto Light"/>
                <a:sym typeface="Roboto Light"/>
              </a:rPr>
              <a:t> |</a:t>
            </a:r>
            <a:r>
              <a:rPr lang="en" sz="8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800">
                <a:solidFill>
                  <a:srgbClr val="1F1F1F"/>
                </a:solidFill>
                <a:latin typeface="Roboto Light"/>
                <a:ea typeface="Roboto Light"/>
                <a:cs typeface="Roboto Light"/>
                <a:sym typeface="Roboto Light"/>
              </a:rPr>
              <a:t>Presentation title</a:t>
            </a:r>
            <a:endParaRPr sz="800">
              <a:solidFill>
                <a:srgbClr val="1F1F1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cus slide 1">
  <p:cSld name="BLANK_1_1_2_1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-19050" y="0"/>
            <a:ext cx="3897300" cy="5143500"/>
          </a:xfrm>
          <a:prstGeom prst="rect">
            <a:avLst/>
          </a:prstGeom>
          <a:solidFill>
            <a:srgbClr val="0507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 b="0" l="-12678" r="9850" t="0"/>
          <a:stretch/>
        </p:blipFill>
        <p:spPr>
          <a:xfrm>
            <a:off x="1208050" y="0"/>
            <a:ext cx="79359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‹#›</a:t>
            </a:fld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4" name="Google Shape;94;p19"/>
          <p:cNvCxnSpPr/>
          <p:nvPr/>
        </p:nvCxnSpPr>
        <p:spPr>
          <a:xfrm rot="10800000">
            <a:off x="549700" y="986500"/>
            <a:ext cx="2960400" cy="14400"/>
          </a:xfrm>
          <a:prstGeom prst="straightConnector1">
            <a:avLst/>
          </a:prstGeom>
          <a:noFill/>
          <a:ln cap="flat" cmpd="sng" w="9525">
            <a:solidFill>
              <a:srgbClr val="F836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9"/>
          <p:cNvSpPr txBox="1"/>
          <p:nvPr/>
        </p:nvSpPr>
        <p:spPr>
          <a:xfrm>
            <a:off x="5849275" y="4677000"/>
            <a:ext cx="270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IOHK </a:t>
            </a:r>
            <a:r>
              <a:rPr lang="en" sz="800">
                <a:solidFill>
                  <a:srgbClr val="F83633"/>
                </a:solidFill>
                <a:latin typeface="Roboto Light"/>
                <a:ea typeface="Roboto Light"/>
                <a:cs typeface="Roboto Light"/>
                <a:sym typeface="Roboto Light"/>
              </a:rPr>
              <a:t> |</a:t>
            </a:r>
            <a:r>
              <a:rPr lang="en" sz="8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Presentation title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cus slide 2">
  <p:cSld name="BLANK_1_1_2_1_1_1_1_1">
    <p:bg>
      <p:bgPr>
        <a:solidFill>
          <a:srgbClr val="121015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428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‹#›</a:t>
            </a:fld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" name="Google Shape;99;p20"/>
          <p:cNvCxnSpPr/>
          <p:nvPr/>
        </p:nvCxnSpPr>
        <p:spPr>
          <a:xfrm rot="10800000">
            <a:off x="3838800" y="986500"/>
            <a:ext cx="4759500" cy="0"/>
          </a:xfrm>
          <a:prstGeom prst="straightConnector1">
            <a:avLst/>
          </a:prstGeom>
          <a:noFill/>
          <a:ln cap="flat" cmpd="sng" w="9525">
            <a:solidFill>
              <a:srgbClr val="F836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20"/>
          <p:cNvSpPr txBox="1"/>
          <p:nvPr/>
        </p:nvSpPr>
        <p:spPr>
          <a:xfrm>
            <a:off x="5849275" y="4677000"/>
            <a:ext cx="270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IOHK </a:t>
            </a:r>
            <a:r>
              <a:rPr lang="en" sz="800">
                <a:solidFill>
                  <a:srgbClr val="F83633"/>
                </a:solidFill>
                <a:latin typeface="Roboto Light"/>
                <a:ea typeface="Roboto Light"/>
                <a:cs typeface="Roboto Light"/>
                <a:sym typeface="Roboto Light"/>
              </a:rPr>
              <a:t> |</a:t>
            </a:r>
            <a:r>
              <a:rPr lang="en" sz="8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Presentation title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787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BLANK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 rotWithShape="1">
          <a:blip r:embed="rId2">
            <a:alphaModFix/>
          </a:blip>
          <a:srcRect b="2962" l="0" r="0" t="12861"/>
          <a:stretch/>
        </p:blipFill>
        <p:spPr>
          <a:xfrm>
            <a:off x="-11925" y="0"/>
            <a:ext cx="916785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" name="Google Shape;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541359"/>
            <a:ext cx="2263025" cy="5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3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1"/>
          <p:cNvSpPr txBox="1"/>
          <p:nvPr/>
        </p:nvSpPr>
        <p:spPr>
          <a:xfrm>
            <a:off x="5805875" y="4669266"/>
            <a:ext cx="2707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061626"/>
                </a:solidFill>
                <a:latin typeface="Roboto Medium"/>
                <a:ea typeface="Roboto Medium"/>
                <a:cs typeface="Roboto Medium"/>
                <a:sym typeface="Roboto Medium"/>
              </a:rPr>
              <a:t>IOHK </a:t>
            </a:r>
            <a:r>
              <a:rPr lang="en" sz="850">
                <a:solidFill>
                  <a:srgbClr val="F83633"/>
                </a:solidFill>
                <a:latin typeface="Roboto Light"/>
                <a:ea typeface="Roboto Light"/>
                <a:cs typeface="Roboto Light"/>
                <a:sym typeface="Roboto Light"/>
              </a:rPr>
              <a:t> |</a:t>
            </a:r>
            <a:r>
              <a:rPr lang="en" sz="85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 Presentation title</a:t>
            </a:r>
            <a:endParaRPr sz="85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3065150" y="0"/>
            <a:ext cx="60789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/>
          <p:nvPr/>
        </p:nvSpPr>
        <p:spPr>
          <a:xfrm>
            <a:off x="0" y="0"/>
            <a:ext cx="3065100" cy="5151000"/>
          </a:xfrm>
          <a:prstGeom prst="rect">
            <a:avLst/>
          </a:prstGeom>
          <a:solidFill>
            <a:srgbClr val="262626"/>
          </a:solidFill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83633"/>
                </a:solidFill>
                <a:latin typeface="Roboto Medium"/>
                <a:ea typeface="Roboto Medium"/>
                <a:cs typeface="Roboto Medium"/>
                <a:sym typeface="Roboto Medium"/>
              </a:rPr>
              <a:t>‹#›</a:t>
            </a:fld>
            <a:endParaRPr sz="1200">
              <a:solidFill>
                <a:srgbClr val="F836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7" name="Google Shape;107;p21"/>
          <p:cNvCxnSpPr/>
          <p:nvPr/>
        </p:nvCxnSpPr>
        <p:spPr>
          <a:xfrm rot="10800000">
            <a:off x="549875" y="986525"/>
            <a:ext cx="8048100" cy="0"/>
          </a:xfrm>
          <a:prstGeom prst="straightConnector1">
            <a:avLst/>
          </a:prstGeom>
          <a:noFill/>
          <a:ln cap="flat" cmpd="sng" w="9525">
            <a:solidFill>
              <a:srgbClr val="F836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21"/>
          <p:cNvSpPr txBox="1"/>
          <p:nvPr/>
        </p:nvSpPr>
        <p:spPr>
          <a:xfrm>
            <a:off x="5849275" y="4677000"/>
            <a:ext cx="270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F1F1F"/>
                </a:solidFill>
                <a:latin typeface="Roboto Medium"/>
                <a:ea typeface="Roboto Medium"/>
                <a:cs typeface="Roboto Medium"/>
                <a:sym typeface="Roboto Medium"/>
              </a:rPr>
              <a:t>IOHK</a:t>
            </a:r>
            <a:r>
              <a:rPr lang="en" sz="800">
                <a:solidFill>
                  <a:srgbClr val="06162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800">
                <a:solidFill>
                  <a:srgbClr val="F83633"/>
                </a:solidFill>
                <a:latin typeface="Roboto Light"/>
                <a:ea typeface="Roboto Light"/>
                <a:cs typeface="Roboto Light"/>
                <a:sym typeface="Roboto Light"/>
              </a:rPr>
              <a:t> |</a:t>
            </a:r>
            <a:r>
              <a:rPr lang="en" sz="8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800">
                <a:solidFill>
                  <a:srgbClr val="1F1F1F"/>
                </a:solidFill>
                <a:latin typeface="Roboto Light"/>
                <a:ea typeface="Roboto Light"/>
                <a:cs typeface="Roboto Light"/>
                <a:sym typeface="Roboto Light"/>
              </a:rPr>
              <a:t>Presentation title</a:t>
            </a:r>
            <a:endParaRPr sz="800">
              <a:solidFill>
                <a:srgbClr val="1F1F1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">
  <p:cSld name="BLANK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 rotWithShape="1">
          <a:blip r:embed="rId2">
            <a:alphaModFix/>
          </a:blip>
          <a:srcRect b="11175" l="0" r="0" t="18889"/>
          <a:stretch/>
        </p:blipFill>
        <p:spPr>
          <a:xfrm>
            <a:off x="4242000" y="0"/>
            <a:ext cx="4902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‹#›</a:t>
            </a:fld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5849275" y="4677000"/>
            <a:ext cx="270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IOHK </a:t>
            </a:r>
            <a:r>
              <a:rPr lang="en" sz="800">
                <a:solidFill>
                  <a:srgbClr val="F83633"/>
                </a:solidFill>
                <a:latin typeface="Roboto Light"/>
                <a:ea typeface="Roboto Light"/>
                <a:cs typeface="Roboto Light"/>
                <a:sym typeface="Roboto Light"/>
              </a:rPr>
              <a:t> |</a:t>
            </a:r>
            <a:r>
              <a:rPr lang="en" sz="8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Presentation title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" name="Google Shape;113;p22"/>
          <p:cNvSpPr/>
          <p:nvPr/>
        </p:nvSpPr>
        <p:spPr>
          <a:xfrm>
            <a:off x="0" y="0"/>
            <a:ext cx="42420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22"/>
          <p:cNvCxnSpPr/>
          <p:nvPr/>
        </p:nvCxnSpPr>
        <p:spPr>
          <a:xfrm rot="10800000">
            <a:off x="549875" y="1281075"/>
            <a:ext cx="8048100" cy="0"/>
          </a:xfrm>
          <a:prstGeom prst="straightConnector1">
            <a:avLst/>
          </a:prstGeom>
          <a:noFill/>
          <a:ln cap="flat" cmpd="sng" w="9525">
            <a:solidFill>
              <a:srgbClr val="F8363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">
  <p:cSld name="BLANK_1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 rotWithShape="1">
          <a:blip r:embed="rId2">
            <a:alphaModFix/>
          </a:blip>
          <a:srcRect b="20386" l="0" r="0" t="9678"/>
          <a:stretch/>
        </p:blipFill>
        <p:spPr>
          <a:xfrm>
            <a:off x="0" y="0"/>
            <a:ext cx="4902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‹#›</a:t>
            </a:fld>
            <a:endParaRPr sz="12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5849275" y="4677000"/>
            <a:ext cx="270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Atala PRISM </a:t>
            </a:r>
            <a:r>
              <a:rPr lang="en" sz="800">
                <a:solidFill>
                  <a:srgbClr val="F83633"/>
                </a:solidFill>
                <a:latin typeface="Poppins Light"/>
                <a:ea typeface="Poppins Light"/>
                <a:cs typeface="Poppins Light"/>
                <a:sym typeface="Poppins Light"/>
              </a:rPr>
              <a:t> |</a:t>
            </a:r>
            <a:r>
              <a:rPr lang="en" sz="800">
                <a:solidFill>
                  <a:srgbClr val="061626"/>
                </a:solidFill>
                <a:latin typeface="Poppins Light"/>
                <a:ea typeface="Poppins Light"/>
                <a:cs typeface="Poppins Light"/>
                <a:sym typeface="Poppins Light"/>
              </a:rPr>
              <a:t>  </a:t>
            </a:r>
            <a:r>
              <a:rPr lang="en" sz="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Presentation title</a:t>
            </a:r>
            <a:endParaRPr sz="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9" name="Google Shape;119;p23"/>
          <p:cNvSpPr/>
          <p:nvPr/>
        </p:nvSpPr>
        <p:spPr>
          <a:xfrm>
            <a:off x="4902000" y="0"/>
            <a:ext cx="42420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‹#›</a:t>
            </a:fld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5849275" y="4677000"/>
            <a:ext cx="270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IOHK </a:t>
            </a:r>
            <a:r>
              <a:rPr lang="en" sz="800">
                <a:solidFill>
                  <a:srgbClr val="F83633"/>
                </a:solidFill>
                <a:latin typeface="Roboto Light"/>
                <a:ea typeface="Roboto Light"/>
                <a:cs typeface="Roboto Light"/>
                <a:sym typeface="Roboto Light"/>
              </a:rPr>
              <a:t> |</a:t>
            </a:r>
            <a:r>
              <a:rPr lang="en" sz="8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Presentation title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" name="Google Shape;122;p23"/>
          <p:cNvSpPr/>
          <p:nvPr/>
        </p:nvSpPr>
        <p:spPr>
          <a:xfrm>
            <a:off x="239800" y="231550"/>
            <a:ext cx="8682900" cy="4370700"/>
          </a:xfrm>
          <a:prstGeom prst="rect">
            <a:avLst/>
          </a:prstGeom>
          <a:noFill/>
          <a:ln cap="flat" cmpd="sng" w="9525">
            <a:solidFill>
              <a:srgbClr val="F83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3">
  <p:cSld name="BLANK_1_1_1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 rotWithShape="1">
          <a:blip r:embed="rId2">
            <a:alphaModFix/>
          </a:blip>
          <a:srcRect b="3350" l="0" r="10506" t="20679"/>
          <a:stretch/>
        </p:blipFill>
        <p:spPr>
          <a:xfrm>
            <a:off x="-13225" y="-37800"/>
            <a:ext cx="9157228" cy="518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‹#›</a:t>
            </a:fld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26" name="Google Shape;126;p24"/>
          <p:cNvCxnSpPr/>
          <p:nvPr/>
        </p:nvCxnSpPr>
        <p:spPr>
          <a:xfrm rot="10800000">
            <a:off x="549875" y="1281075"/>
            <a:ext cx="8048100" cy="0"/>
          </a:xfrm>
          <a:prstGeom prst="straightConnector1">
            <a:avLst/>
          </a:prstGeom>
          <a:noFill/>
          <a:ln cap="flat" cmpd="sng" w="9525">
            <a:solidFill>
              <a:srgbClr val="F836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24"/>
          <p:cNvSpPr txBox="1"/>
          <p:nvPr/>
        </p:nvSpPr>
        <p:spPr>
          <a:xfrm>
            <a:off x="5849275" y="4677000"/>
            <a:ext cx="270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IOHK </a:t>
            </a:r>
            <a:r>
              <a:rPr lang="en" sz="800">
                <a:solidFill>
                  <a:srgbClr val="F83633"/>
                </a:solidFill>
                <a:latin typeface="Roboto Light"/>
                <a:ea typeface="Roboto Light"/>
                <a:cs typeface="Roboto Light"/>
                <a:sym typeface="Roboto Light"/>
              </a:rPr>
              <a:t> |</a:t>
            </a:r>
            <a:r>
              <a:rPr lang="en" sz="8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Presentation title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4">
  <p:cSld name="BLANK_1_1_1_1_1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2">
            <a:alphaModFix/>
          </a:blip>
          <a:srcRect b="8784" l="0" r="18916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‹#›</a:t>
            </a:fld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5849275" y="4677000"/>
            <a:ext cx="270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IOHK </a:t>
            </a:r>
            <a:r>
              <a:rPr lang="en" sz="800">
                <a:solidFill>
                  <a:srgbClr val="F83633"/>
                </a:solidFill>
                <a:latin typeface="Roboto Light"/>
                <a:ea typeface="Roboto Light"/>
                <a:cs typeface="Roboto Light"/>
                <a:sym typeface="Roboto Light"/>
              </a:rPr>
              <a:t> |</a:t>
            </a:r>
            <a:r>
              <a:rPr lang="en" sz="8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Presentation title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BLANK_1_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4"/>
          <p:cNvPicPr preferRelativeResize="0"/>
          <p:nvPr/>
        </p:nvPicPr>
        <p:blipFill rotWithShape="1">
          <a:blip r:embed="rId2">
            <a:alphaModFix/>
          </a:blip>
          <a:srcRect b="7912" l="0" r="0" t="7912"/>
          <a:stretch/>
        </p:blipFill>
        <p:spPr>
          <a:xfrm>
            <a:off x="-11925" y="0"/>
            <a:ext cx="916785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" name="Google Shape;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3050" y="4180802"/>
            <a:ext cx="1740851" cy="4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">
  <p:cSld name="BLANK_1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3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6;p5"/>
          <p:cNvSpPr txBox="1"/>
          <p:nvPr/>
        </p:nvSpPr>
        <p:spPr>
          <a:xfrm>
            <a:off x="5805875" y="4669266"/>
            <a:ext cx="2707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061626"/>
                </a:solidFill>
                <a:latin typeface="Roboto Medium"/>
                <a:ea typeface="Roboto Medium"/>
                <a:cs typeface="Roboto Medium"/>
                <a:sym typeface="Roboto Medium"/>
              </a:rPr>
              <a:t>IOHK</a:t>
            </a:r>
            <a:r>
              <a:rPr lang="en" sz="850">
                <a:solidFill>
                  <a:srgbClr val="06162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850">
                <a:solidFill>
                  <a:srgbClr val="F83633"/>
                </a:solidFill>
                <a:latin typeface="Roboto Light"/>
                <a:ea typeface="Roboto Light"/>
                <a:cs typeface="Roboto Light"/>
                <a:sym typeface="Roboto Light"/>
              </a:rPr>
              <a:t> |</a:t>
            </a:r>
            <a:r>
              <a:rPr lang="en" sz="85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 Presentation title</a:t>
            </a:r>
            <a:endParaRPr sz="85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ing">
  <p:cSld name="BLANK_1_1_6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3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9;p6"/>
          <p:cNvSpPr txBox="1"/>
          <p:nvPr/>
        </p:nvSpPr>
        <p:spPr>
          <a:xfrm>
            <a:off x="5805875" y="4669266"/>
            <a:ext cx="2707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061626"/>
                </a:solidFill>
                <a:latin typeface="Roboto Medium"/>
                <a:ea typeface="Roboto Medium"/>
                <a:cs typeface="Roboto Medium"/>
                <a:sym typeface="Roboto Medium"/>
              </a:rPr>
              <a:t>IOHK </a:t>
            </a:r>
            <a:r>
              <a:rPr lang="en" sz="850">
                <a:solidFill>
                  <a:srgbClr val="F83633"/>
                </a:solidFill>
                <a:latin typeface="Roboto Light"/>
                <a:ea typeface="Roboto Light"/>
                <a:cs typeface="Roboto Light"/>
                <a:sym typeface="Roboto Light"/>
              </a:rPr>
              <a:t> |</a:t>
            </a:r>
            <a:r>
              <a:rPr lang="en" sz="85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 Smart contract on Cardano</a:t>
            </a:r>
            <a:endParaRPr sz="85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" name="Google Shape;20;p6"/>
          <p:cNvCxnSpPr/>
          <p:nvPr/>
        </p:nvCxnSpPr>
        <p:spPr>
          <a:xfrm rot="10800000">
            <a:off x="549900" y="986525"/>
            <a:ext cx="8048400" cy="0"/>
          </a:xfrm>
          <a:prstGeom prst="straightConnector1">
            <a:avLst/>
          </a:prstGeom>
          <a:noFill/>
          <a:ln cap="flat" cmpd="sng" w="9525">
            <a:solidFill>
              <a:srgbClr val="F8363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hand column">
  <p:cSld name="BLANK_1_1_5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/>
          <p:nvPr/>
        </p:nvSpPr>
        <p:spPr>
          <a:xfrm>
            <a:off x="0" y="0"/>
            <a:ext cx="26691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7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83633"/>
                </a:solidFill>
                <a:latin typeface="Roboto Medium"/>
                <a:ea typeface="Roboto Medium"/>
                <a:cs typeface="Roboto Medium"/>
                <a:sym typeface="Roboto Medium"/>
              </a:rPr>
              <a:t>‹#›</a:t>
            </a:fld>
            <a:endParaRPr sz="1200">
              <a:solidFill>
                <a:srgbClr val="F836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" name="Google Shape;24;p7"/>
          <p:cNvSpPr txBox="1"/>
          <p:nvPr/>
        </p:nvSpPr>
        <p:spPr>
          <a:xfrm>
            <a:off x="5849275" y="4677000"/>
            <a:ext cx="270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F1F1F"/>
                </a:solidFill>
                <a:latin typeface="Roboto Medium"/>
                <a:ea typeface="Roboto Medium"/>
                <a:cs typeface="Roboto Medium"/>
                <a:sym typeface="Roboto Medium"/>
              </a:rPr>
              <a:t>IOHK</a:t>
            </a:r>
            <a:r>
              <a:rPr lang="en" sz="800">
                <a:solidFill>
                  <a:srgbClr val="06162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800">
                <a:solidFill>
                  <a:srgbClr val="F83633"/>
                </a:solidFill>
                <a:latin typeface="Roboto Light"/>
                <a:ea typeface="Roboto Light"/>
                <a:cs typeface="Roboto Light"/>
                <a:sym typeface="Roboto Light"/>
              </a:rPr>
              <a:t> |</a:t>
            </a:r>
            <a:r>
              <a:rPr lang="en" sz="8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800">
                <a:solidFill>
                  <a:srgbClr val="1F1F1F"/>
                </a:solidFill>
                <a:latin typeface="Roboto Light"/>
                <a:ea typeface="Roboto Light"/>
                <a:cs typeface="Roboto Light"/>
                <a:sym typeface="Roboto Light"/>
              </a:rPr>
              <a:t>Presentation title</a:t>
            </a:r>
            <a:endParaRPr sz="800">
              <a:solidFill>
                <a:srgbClr val="1F1F1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and column">
  <p:cSld name="BLANK_1_1_5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/>
          <p:nvPr/>
        </p:nvSpPr>
        <p:spPr>
          <a:xfrm>
            <a:off x="6474900" y="0"/>
            <a:ext cx="26691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8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‹#›</a:t>
            </a:fld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" name="Google Shape;28;p8"/>
          <p:cNvSpPr txBox="1"/>
          <p:nvPr/>
        </p:nvSpPr>
        <p:spPr>
          <a:xfrm>
            <a:off x="5849275" y="4677000"/>
            <a:ext cx="270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IOHK 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800">
                <a:solidFill>
                  <a:srgbClr val="F83633"/>
                </a:solidFill>
                <a:latin typeface="Roboto Light"/>
                <a:ea typeface="Roboto Light"/>
                <a:cs typeface="Roboto Light"/>
                <a:sym typeface="Roboto Light"/>
              </a:rPr>
              <a:t>|</a:t>
            </a:r>
            <a:r>
              <a:rPr lang="en" sz="8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Presentation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title</a:t>
            </a:r>
            <a:endParaRPr sz="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5760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- image">
  <p:cSld name="BLANK_1_1_4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 b="18789" l="1069" r="-59" t="34965"/>
          <a:stretch/>
        </p:blipFill>
        <p:spPr>
          <a:xfrm>
            <a:off x="0" y="0"/>
            <a:ext cx="9144003" cy="284737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9"/>
          <p:cNvSpPr/>
          <p:nvPr/>
        </p:nvSpPr>
        <p:spPr>
          <a:xfrm>
            <a:off x="4270650" y="2539075"/>
            <a:ext cx="602700" cy="6027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9"/>
          <p:cNvSpPr txBox="1"/>
          <p:nvPr/>
        </p:nvSpPr>
        <p:spPr>
          <a:xfrm>
            <a:off x="4270650" y="2594680"/>
            <a:ext cx="602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F83633"/>
                </a:solidFill>
                <a:latin typeface="Roboto Medium"/>
                <a:ea typeface="Roboto Medium"/>
                <a:cs typeface="Roboto Medium"/>
                <a:sym typeface="Roboto Medium"/>
              </a:rPr>
              <a:t>02</a:t>
            </a:r>
            <a:endParaRPr sz="1900">
              <a:solidFill>
                <a:srgbClr val="F836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" name="Google Shape;33;p9"/>
          <p:cNvSpPr/>
          <p:nvPr/>
        </p:nvSpPr>
        <p:spPr>
          <a:xfrm>
            <a:off x="1462950" y="2554525"/>
            <a:ext cx="602700" cy="6027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9"/>
          <p:cNvSpPr txBox="1"/>
          <p:nvPr/>
        </p:nvSpPr>
        <p:spPr>
          <a:xfrm>
            <a:off x="1462950" y="2610130"/>
            <a:ext cx="602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F83633"/>
                </a:solidFill>
                <a:latin typeface="Roboto Medium"/>
                <a:ea typeface="Roboto Medium"/>
                <a:cs typeface="Roboto Medium"/>
                <a:sym typeface="Roboto Medium"/>
              </a:rPr>
              <a:t>01</a:t>
            </a:r>
            <a:endParaRPr sz="1900">
              <a:solidFill>
                <a:srgbClr val="F836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" name="Google Shape;35;p9"/>
          <p:cNvSpPr/>
          <p:nvPr/>
        </p:nvSpPr>
        <p:spPr>
          <a:xfrm>
            <a:off x="7078350" y="2569975"/>
            <a:ext cx="602700" cy="6027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/>
        </p:nvSpPr>
        <p:spPr>
          <a:xfrm>
            <a:off x="7078350" y="2625580"/>
            <a:ext cx="602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F83633"/>
                </a:solidFill>
                <a:latin typeface="Roboto Medium"/>
                <a:ea typeface="Roboto Medium"/>
                <a:cs typeface="Roboto Medium"/>
                <a:sym typeface="Roboto Medium"/>
              </a:rPr>
              <a:t>03</a:t>
            </a:r>
            <a:endParaRPr sz="1900">
              <a:solidFill>
                <a:srgbClr val="F836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" name="Google Shape;37;p9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83633"/>
                </a:solidFill>
                <a:latin typeface="Roboto Medium"/>
                <a:ea typeface="Roboto Medium"/>
                <a:cs typeface="Roboto Medium"/>
                <a:sym typeface="Roboto Medium"/>
              </a:rPr>
              <a:t>‹#›</a:t>
            </a:fld>
            <a:endParaRPr sz="1200">
              <a:solidFill>
                <a:srgbClr val="F836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" name="Google Shape;38;p9"/>
          <p:cNvSpPr txBox="1"/>
          <p:nvPr/>
        </p:nvSpPr>
        <p:spPr>
          <a:xfrm>
            <a:off x="5849275" y="4677000"/>
            <a:ext cx="270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F1F1F"/>
                </a:solidFill>
                <a:latin typeface="Roboto Medium"/>
                <a:ea typeface="Roboto Medium"/>
                <a:cs typeface="Roboto Medium"/>
                <a:sym typeface="Roboto Medium"/>
              </a:rPr>
              <a:t>IOHK</a:t>
            </a:r>
            <a:r>
              <a:rPr lang="en" sz="800">
                <a:solidFill>
                  <a:srgbClr val="06162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800">
                <a:solidFill>
                  <a:srgbClr val="F83633"/>
                </a:solidFill>
                <a:latin typeface="Roboto Light"/>
                <a:ea typeface="Roboto Light"/>
                <a:cs typeface="Roboto Light"/>
                <a:sym typeface="Roboto Light"/>
              </a:rPr>
              <a:t> |</a:t>
            </a:r>
            <a:r>
              <a:rPr lang="en" sz="8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800">
                <a:solidFill>
                  <a:srgbClr val="1F1F1F"/>
                </a:solidFill>
                <a:latin typeface="Roboto Light"/>
                <a:ea typeface="Roboto Light"/>
                <a:cs typeface="Roboto Light"/>
                <a:sym typeface="Roboto Light"/>
              </a:rPr>
              <a:t>Presentation title</a:t>
            </a:r>
            <a:endParaRPr sz="800">
              <a:solidFill>
                <a:srgbClr val="1F1F1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strip">
  <p:cSld name="BLANK_1_1_3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/>
          <p:nvPr/>
        </p:nvSpPr>
        <p:spPr>
          <a:xfrm>
            <a:off x="6950" y="1426250"/>
            <a:ext cx="9144000" cy="893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10"/>
          <p:cNvCxnSpPr/>
          <p:nvPr/>
        </p:nvCxnSpPr>
        <p:spPr>
          <a:xfrm rot="10800000">
            <a:off x="549675" y="986525"/>
            <a:ext cx="7978800" cy="0"/>
          </a:xfrm>
          <a:prstGeom prst="straightConnector1">
            <a:avLst/>
          </a:prstGeom>
          <a:noFill/>
          <a:ln cap="flat" cmpd="sng" w="9525">
            <a:solidFill>
              <a:srgbClr val="F836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10"/>
          <p:cNvSpPr txBox="1"/>
          <p:nvPr/>
        </p:nvSpPr>
        <p:spPr>
          <a:xfrm>
            <a:off x="8395325" y="4683300"/>
            <a:ext cx="4884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83633"/>
                </a:solidFill>
                <a:latin typeface="Roboto Medium"/>
                <a:ea typeface="Roboto Medium"/>
                <a:cs typeface="Roboto Medium"/>
                <a:sym typeface="Roboto Medium"/>
              </a:rPr>
              <a:t>‹#›</a:t>
            </a:fld>
            <a:endParaRPr sz="1200">
              <a:solidFill>
                <a:srgbClr val="F8363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10"/>
          <p:cNvSpPr txBox="1"/>
          <p:nvPr/>
        </p:nvSpPr>
        <p:spPr>
          <a:xfrm>
            <a:off x="5849275" y="4677000"/>
            <a:ext cx="270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F1F1F"/>
                </a:solidFill>
                <a:latin typeface="Roboto Medium"/>
                <a:ea typeface="Roboto Medium"/>
                <a:cs typeface="Roboto Medium"/>
                <a:sym typeface="Roboto Medium"/>
              </a:rPr>
              <a:t>IOHK</a:t>
            </a:r>
            <a:r>
              <a:rPr lang="en" sz="800">
                <a:solidFill>
                  <a:srgbClr val="06162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800">
                <a:solidFill>
                  <a:srgbClr val="F83633"/>
                </a:solidFill>
                <a:latin typeface="Roboto Light"/>
                <a:ea typeface="Roboto Light"/>
                <a:cs typeface="Roboto Light"/>
                <a:sym typeface="Roboto Light"/>
              </a:rPr>
              <a:t> |</a:t>
            </a:r>
            <a:r>
              <a:rPr lang="en" sz="8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 sz="800">
                <a:solidFill>
                  <a:srgbClr val="1F1F1F"/>
                </a:solidFill>
                <a:latin typeface="Roboto Light"/>
                <a:ea typeface="Roboto Light"/>
                <a:cs typeface="Roboto Light"/>
                <a:sym typeface="Roboto Light"/>
              </a:rPr>
              <a:t>Presentation title</a:t>
            </a:r>
            <a:endParaRPr sz="800">
              <a:solidFill>
                <a:srgbClr val="1F1F1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1111">
          <p15:clr>
            <a:srgbClr val="FA7B17"/>
          </p15:clr>
        </p15:guide>
        <p15:guide id="3" pos="1202">
          <p15:clr>
            <a:srgbClr val="FA7B17"/>
          </p15:clr>
        </p15:guide>
        <p15:guide id="4" pos="1973">
          <p15:clr>
            <a:srgbClr val="FA7B17"/>
          </p15:clr>
        </p15:guide>
        <p15:guide id="5" pos="2064">
          <p15:clr>
            <a:srgbClr val="FA7B17"/>
          </p15:clr>
        </p15:guide>
        <p15:guide id="6" pos="2835">
          <p15:clr>
            <a:srgbClr val="FA7B17"/>
          </p15:clr>
        </p15:guide>
        <p15:guide id="7" pos="2925">
          <p15:clr>
            <a:srgbClr val="FA7B17"/>
          </p15:clr>
        </p15:guide>
        <p15:guide id="8" pos="3696">
          <p15:clr>
            <a:srgbClr val="FA7B17"/>
          </p15:clr>
        </p15:guide>
        <p15:guide id="9" pos="3787">
          <p15:clr>
            <a:srgbClr val="FA7B17"/>
          </p15:clr>
        </p15:guide>
        <p15:guide id="10" pos="4558">
          <p15:clr>
            <a:srgbClr val="FA7B17"/>
          </p15:clr>
        </p15:guide>
        <p15:guide id="11" pos="4649">
          <p15:clr>
            <a:srgbClr val="FA7B17"/>
          </p15:clr>
        </p15:guide>
        <p15:guide id="12" pos="5420">
          <p15:clr>
            <a:srgbClr val="FA7B17"/>
          </p15:clr>
        </p15:guide>
        <p15:guide id="13" orient="horz" pos="341">
          <p15:clr>
            <a:srgbClr val="FA7B17"/>
          </p15:clr>
        </p15:guide>
        <p15:guide id="14" orient="horz" pos="2899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454275" y="2897875"/>
            <a:ext cx="301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Smart contract</a:t>
            </a:r>
            <a:endParaRPr b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b="1"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 Cardano</a:t>
            </a:r>
            <a:endParaRPr b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454275" y="4018725"/>
            <a:ext cx="32796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Thomas Vellekoop </a:t>
            </a:r>
            <a:b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Educator at IOG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/>
        </p:nvSpPr>
        <p:spPr>
          <a:xfrm>
            <a:off x="434933" y="458488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The UTxO model (an analogy)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75" y="1453700"/>
            <a:ext cx="840175" cy="8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125" y="1184406"/>
            <a:ext cx="510775" cy="6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125" y="1925136"/>
            <a:ext cx="510775" cy="67947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5"/>
          <p:cNvSpPr txBox="1"/>
          <p:nvPr/>
        </p:nvSpPr>
        <p:spPr>
          <a:xfrm>
            <a:off x="708525" y="1024050"/>
            <a:ext cx="3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5"/>
          <p:cNvSpPr txBox="1"/>
          <p:nvPr/>
        </p:nvSpPr>
        <p:spPr>
          <a:xfrm>
            <a:off x="342975" y="1184400"/>
            <a:ext cx="11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wallet</a:t>
            </a:r>
            <a:endParaRPr/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925" y="3372100"/>
            <a:ext cx="840175" cy="76974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5"/>
          <p:cNvSpPr txBox="1"/>
          <p:nvPr/>
        </p:nvSpPr>
        <p:spPr>
          <a:xfrm>
            <a:off x="387525" y="3030500"/>
            <a:ext cx="10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shop</a:t>
            </a:r>
            <a:endParaRPr/>
          </a:p>
        </p:txBody>
      </p:sp>
      <p:cxnSp>
        <p:nvCxnSpPr>
          <p:cNvPr id="255" name="Google Shape;255;p35"/>
          <p:cNvCxnSpPr>
            <a:stCxn id="249" idx="3"/>
            <a:endCxn id="256" idx="1"/>
          </p:cNvCxnSpPr>
          <p:nvPr/>
        </p:nvCxnSpPr>
        <p:spPr>
          <a:xfrm>
            <a:off x="1961900" y="1524144"/>
            <a:ext cx="1715400" cy="15915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5"/>
          <p:cNvCxnSpPr>
            <a:stCxn id="250" idx="3"/>
            <a:endCxn id="256" idx="1"/>
          </p:cNvCxnSpPr>
          <p:nvPr/>
        </p:nvCxnSpPr>
        <p:spPr>
          <a:xfrm>
            <a:off x="1961900" y="2264874"/>
            <a:ext cx="1715400" cy="8508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8" name="Google Shape;25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1125" y="3462375"/>
            <a:ext cx="510775" cy="6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/>
          <p:nvPr/>
        </p:nvSpPr>
        <p:spPr>
          <a:xfrm>
            <a:off x="3677350" y="2800400"/>
            <a:ext cx="1272000" cy="6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5"/>
          <p:cNvSpPr txBox="1"/>
          <p:nvPr/>
        </p:nvSpPr>
        <p:spPr>
          <a:xfrm>
            <a:off x="3677200" y="2915450"/>
            <a:ext cx="12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</a:t>
            </a:r>
            <a:endParaRPr/>
          </a:p>
        </p:txBody>
      </p:sp>
      <p:cxnSp>
        <p:nvCxnSpPr>
          <p:cNvPr id="260" name="Google Shape;260;p35"/>
          <p:cNvCxnSpPr>
            <a:endCxn id="256" idx="1"/>
          </p:cNvCxnSpPr>
          <p:nvPr/>
        </p:nvCxnSpPr>
        <p:spPr>
          <a:xfrm flipH="1" rot="10800000">
            <a:off x="1932400" y="3115550"/>
            <a:ext cx="1744800" cy="693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700" y="1584600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5"/>
          <p:cNvSpPr txBox="1"/>
          <p:nvPr/>
        </p:nvSpPr>
        <p:spPr>
          <a:xfrm>
            <a:off x="7640138" y="1324038"/>
            <a:ext cx="11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wallet</a:t>
            </a:r>
            <a:endParaRPr/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2088" y="3372100"/>
            <a:ext cx="840175" cy="76974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 txBox="1"/>
          <p:nvPr/>
        </p:nvSpPr>
        <p:spPr>
          <a:xfrm>
            <a:off x="7684688" y="3030500"/>
            <a:ext cx="10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shop</a:t>
            </a:r>
            <a:endParaRPr/>
          </a:p>
        </p:txBody>
      </p:sp>
      <p:pic>
        <p:nvPicPr>
          <p:cNvPr id="265" name="Google Shape;26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3925" y="1664938"/>
            <a:ext cx="510775" cy="6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3925" y="3046881"/>
            <a:ext cx="510775" cy="6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3925" y="3787611"/>
            <a:ext cx="510775" cy="6794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35"/>
          <p:cNvCxnSpPr>
            <a:stCxn id="256" idx="3"/>
            <a:endCxn id="265" idx="1"/>
          </p:cNvCxnSpPr>
          <p:nvPr/>
        </p:nvCxnSpPr>
        <p:spPr>
          <a:xfrm flipH="1" rot="10800000">
            <a:off x="4949200" y="2004650"/>
            <a:ext cx="2224800" cy="1110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5"/>
          <p:cNvCxnSpPr>
            <a:stCxn id="256" idx="3"/>
            <a:endCxn id="266" idx="1"/>
          </p:cNvCxnSpPr>
          <p:nvPr/>
        </p:nvCxnSpPr>
        <p:spPr>
          <a:xfrm>
            <a:off x="4949200" y="3115550"/>
            <a:ext cx="2224800" cy="2712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35"/>
          <p:cNvCxnSpPr>
            <a:stCxn id="256" idx="3"/>
            <a:endCxn id="267" idx="1"/>
          </p:cNvCxnSpPr>
          <p:nvPr/>
        </p:nvCxnSpPr>
        <p:spPr>
          <a:xfrm>
            <a:off x="4949200" y="3115550"/>
            <a:ext cx="2224800" cy="1011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35"/>
          <p:cNvSpPr txBox="1"/>
          <p:nvPr/>
        </p:nvSpPr>
        <p:spPr>
          <a:xfrm>
            <a:off x="1285200" y="4402925"/>
            <a:ext cx="32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</a:t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6557850" y="1158250"/>
            <a:ext cx="9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/>
        </p:nvSpPr>
        <p:spPr>
          <a:xfrm>
            <a:off x="434933" y="458488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The UTxO model (an analogy)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75" y="1453700"/>
            <a:ext cx="840175" cy="8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125" y="1184406"/>
            <a:ext cx="510775" cy="6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125" y="1925136"/>
            <a:ext cx="510775" cy="67947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6"/>
          <p:cNvSpPr txBox="1"/>
          <p:nvPr/>
        </p:nvSpPr>
        <p:spPr>
          <a:xfrm>
            <a:off x="708525" y="1024050"/>
            <a:ext cx="3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6"/>
          <p:cNvSpPr txBox="1"/>
          <p:nvPr/>
        </p:nvSpPr>
        <p:spPr>
          <a:xfrm>
            <a:off x="342975" y="1184400"/>
            <a:ext cx="11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wallet</a:t>
            </a:r>
            <a:endParaRPr/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925" y="3372100"/>
            <a:ext cx="840175" cy="76974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/>
        </p:nvSpPr>
        <p:spPr>
          <a:xfrm>
            <a:off x="387525" y="3030500"/>
            <a:ext cx="10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shop</a:t>
            </a:r>
            <a:endParaRPr/>
          </a:p>
        </p:txBody>
      </p:sp>
      <p:cxnSp>
        <p:nvCxnSpPr>
          <p:cNvPr id="285" name="Google Shape;285;p36"/>
          <p:cNvCxnSpPr>
            <a:stCxn id="279" idx="3"/>
            <a:endCxn id="286" idx="1"/>
          </p:cNvCxnSpPr>
          <p:nvPr/>
        </p:nvCxnSpPr>
        <p:spPr>
          <a:xfrm>
            <a:off x="1961900" y="1524144"/>
            <a:ext cx="1715400" cy="15915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6"/>
          <p:cNvCxnSpPr>
            <a:stCxn id="280" idx="3"/>
            <a:endCxn id="286" idx="1"/>
          </p:cNvCxnSpPr>
          <p:nvPr/>
        </p:nvCxnSpPr>
        <p:spPr>
          <a:xfrm>
            <a:off x="1961900" y="2264874"/>
            <a:ext cx="1715400" cy="8508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8" name="Google Shape;28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1125" y="3462375"/>
            <a:ext cx="510775" cy="6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/>
          <p:nvPr/>
        </p:nvSpPr>
        <p:spPr>
          <a:xfrm>
            <a:off x="3677350" y="2800400"/>
            <a:ext cx="1272000" cy="6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3677200" y="2915450"/>
            <a:ext cx="12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</a:t>
            </a:r>
            <a:endParaRPr/>
          </a:p>
        </p:txBody>
      </p:sp>
      <p:cxnSp>
        <p:nvCxnSpPr>
          <p:cNvPr id="290" name="Google Shape;290;p36"/>
          <p:cNvCxnSpPr>
            <a:endCxn id="286" idx="1"/>
          </p:cNvCxnSpPr>
          <p:nvPr/>
        </p:nvCxnSpPr>
        <p:spPr>
          <a:xfrm flipH="1" rot="10800000">
            <a:off x="1932400" y="3115550"/>
            <a:ext cx="1744800" cy="693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1" name="Google Shape;2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700" y="1584600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6"/>
          <p:cNvSpPr txBox="1"/>
          <p:nvPr/>
        </p:nvSpPr>
        <p:spPr>
          <a:xfrm>
            <a:off x="7640138" y="1324038"/>
            <a:ext cx="11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wallet</a:t>
            </a:r>
            <a:endParaRPr/>
          </a:p>
        </p:txBody>
      </p:sp>
      <p:pic>
        <p:nvPicPr>
          <p:cNvPr id="293" name="Google Shape;29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2088" y="3372100"/>
            <a:ext cx="840175" cy="76974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 txBox="1"/>
          <p:nvPr/>
        </p:nvSpPr>
        <p:spPr>
          <a:xfrm>
            <a:off x="7684688" y="3030500"/>
            <a:ext cx="10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shop</a:t>
            </a:r>
            <a:endParaRPr/>
          </a:p>
        </p:txBody>
      </p:sp>
      <p:pic>
        <p:nvPicPr>
          <p:cNvPr id="295" name="Google Shape;29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3925" y="1664938"/>
            <a:ext cx="510775" cy="6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3925" y="3046881"/>
            <a:ext cx="510775" cy="6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3925" y="3787611"/>
            <a:ext cx="510775" cy="67947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 txBox="1"/>
          <p:nvPr/>
        </p:nvSpPr>
        <p:spPr>
          <a:xfrm>
            <a:off x="3391150" y="3927238"/>
            <a:ext cx="18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is conserved!</a:t>
            </a:r>
            <a:endParaRPr/>
          </a:p>
        </p:txBody>
      </p:sp>
      <p:cxnSp>
        <p:nvCxnSpPr>
          <p:cNvPr id="299" name="Google Shape;299;p36"/>
          <p:cNvCxnSpPr>
            <a:stCxn id="286" idx="3"/>
            <a:endCxn id="295" idx="1"/>
          </p:cNvCxnSpPr>
          <p:nvPr/>
        </p:nvCxnSpPr>
        <p:spPr>
          <a:xfrm flipH="1" rot="10800000">
            <a:off x="4949200" y="2004650"/>
            <a:ext cx="2224800" cy="1110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6"/>
          <p:cNvCxnSpPr>
            <a:stCxn id="286" idx="3"/>
            <a:endCxn id="296" idx="1"/>
          </p:cNvCxnSpPr>
          <p:nvPr/>
        </p:nvCxnSpPr>
        <p:spPr>
          <a:xfrm>
            <a:off x="4949200" y="3115550"/>
            <a:ext cx="2224800" cy="2712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6"/>
          <p:cNvCxnSpPr>
            <a:stCxn id="286" idx="3"/>
            <a:endCxn id="297" idx="1"/>
          </p:cNvCxnSpPr>
          <p:nvPr/>
        </p:nvCxnSpPr>
        <p:spPr>
          <a:xfrm>
            <a:off x="4949200" y="3115550"/>
            <a:ext cx="2224800" cy="1011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/>
        </p:nvSpPr>
        <p:spPr>
          <a:xfrm>
            <a:off x="434933" y="458488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The UTxO model (the real deal)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37"/>
          <p:cNvSpPr txBox="1"/>
          <p:nvPr/>
        </p:nvSpPr>
        <p:spPr>
          <a:xfrm>
            <a:off x="6013700" y="2307622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8" name="Google Shape;308;p37"/>
          <p:cNvSpPr txBox="1"/>
          <p:nvPr/>
        </p:nvSpPr>
        <p:spPr>
          <a:xfrm>
            <a:off x="434925" y="1309025"/>
            <a:ext cx="5031600" cy="28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b="1" lang="en" sz="1200">
                <a:solidFill>
                  <a:srgbClr val="061626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nspent </a:t>
            </a:r>
            <a:r>
              <a:rPr b="1" lang="en" sz="1200">
                <a:solidFill>
                  <a:srgbClr val="061626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ransaction </a:t>
            </a:r>
            <a:r>
              <a:rPr b="1" lang="en" sz="1200">
                <a:solidFill>
                  <a:srgbClr val="061626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utput model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A 20 euro bill -&gt; A 20 Ada UTxO</a:t>
            </a: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923725" y="314142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7"/>
          <p:cNvSpPr txBox="1"/>
          <p:nvPr/>
        </p:nvSpPr>
        <p:spPr>
          <a:xfrm>
            <a:off x="4923725" y="318747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20 Ada</a:t>
            </a:r>
            <a:endParaRPr sz="700"/>
          </a:p>
        </p:txBody>
      </p:sp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775" y="3057856"/>
            <a:ext cx="510775" cy="6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/>
        </p:nvSpPr>
        <p:spPr>
          <a:xfrm>
            <a:off x="434933" y="458488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The UTxO model (the real deal)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75" y="1453700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8"/>
          <p:cNvSpPr txBox="1"/>
          <p:nvPr/>
        </p:nvSpPr>
        <p:spPr>
          <a:xfrm>
            <a:off x="708525" y="1024050"/>
            <a:ext cx="3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8"/>
          <p:cNvSpPr txBox="1"/>
          <p:nvPr/>
        </p:nvSpPr>
        <p:spPr>
          <a:xfrm>
            <a:off x="342975" y="1184400"/>
            <a:ext cx="11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wallet</a:t>
            </a:r>
            <a:endParaRPr/>
          </a:p>
        </p:txBody>
      </p:sp>
      <p:pic>
        <p:nvPicPr>
          <p:cNvPr id="320" name="Google Shape;3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25" y="3372100"/>
            <a:ext cx="840175" cy="76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8"/>
          <p:cNvSpPr txBox="1"/>
          <p:nvPr/>
        </p:nvSpPr>
        <p:spPr>
          <a:xfrm>
            <a:off x="387525" y="3030500"/>
            <a:ext cx="10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shop</a:t>
            </a:r>
            <a:endParaRPr/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700" y="1584600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8"/>
          <p:cNvSpPr txBox="1"/>
          <p:nvPr/>
        </p:nvSpPr>
        <p:spPr>
          <a:xfrm>
            <a:off x="7640138" y="1324038"/>
            <a:ext cx="11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wallet</a:t>
            </a:r>
            <a:endParaRPr/>
          </a:p>
        </p:txBody>
      </p:sp>
      <p:pic>
        <p:nvPicPr>
          <p:cNvPr id="324" name="Google Shape;3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9713" y="3372100"/>
            <a:ext cx="840175" cy="76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8"/>
          <p:cNvSpPr txBox="1"/>
          <p:nvPr/>
        </p:nvSpPr>
        <p:spPr>
          <a:xfrm>
            <a:off x="7684688" y="3030500"/>
            <a:ext cx="10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shop</a:t>
            </a:r>
            <a:endParaRPr/>
          </a:p>
        </p:txBody>
      </p:sp>
      <p:sp>
        <p:nvSpPr>
          <p:cNvPr id="326" name="Google Shape;326;p38"/>
          <p:cNvSpPr/>
          <p:nvPr/>
        </p:nvSpPr>
        <p:spPr>
          <a:xfrm>
            <a:off x="1382375" y="133185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8"/>
          <p:cNvSpPr txBox="1"/>
          <p:nvPr/>
        </p:nvSpPr>
        <p:spPr>
          <a:xfrm>
            <a:off x="1382375" y="137790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20 Ada</a:t>
            </a:r>
            <a:endParaRPr sz="700"/>
          </a:p>
        </p:txBody>
      </p:sp>
      <p:sp>
        <p:nvSpPr>
          <p:cNvPr id="328" name="Google Shape;328;p38"/>
          <p:cNvSpPr/>
          <p:nvPr/>
        </p:nvSpPr>
        <p:spPr>
          <a:xfrm>
            <a:off x="1382375" y="195982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8"/>
          <p:cNvSpPr txBox="1"/>
          <p:nvPr/>
        </p:nvSpPr>
        <p:spPr>
          <a:xfrm>
            <a:off x="1382375" y="200587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</a:t>
            </a:r>
            <a:r>
              <a:rPr lang="en" sz="700"/>
              <a:t> Ada</a:t>
            </a:r>
            <a:endParaRPr sz="700"/>
          </a:p>
        </p:txBody>
      </p:sp>
      <p:sp>
        <p:nvSpPr>
          <p:cNvPr id="330" name="Google Shape;330;p38"/>
          <p:cNvSpPr/>
          <p:nvPr/>
        </p:nvSpPr>
        <p:spPr>
          <a:xfrm>
            <a:off x="1382375" y="35646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8"/>
          <p:cNvSpPr txBox="1"/>
          <p:nvPr/>
        </p:nvSpPr>
        <p:spPr>
          <a:xfrm>
            <a:off x="1382375" y="36107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5</a:t>
            </a:r>
            <a:r>
              <a:rPr lang="en" sz="700"/>
              <a:t> Ada</a:t>
            </a:r>
            <a:endParaRPr sz="700"/>
          </a:p>
        </p:txBody>
      </p:sp>
      <p:sp>
        <p:nvSpPr>
          <p:cNvPr id="332" name="Google Shape;332;p38"/>
          <p:cNvSpPr txBox="1"/>
          <p:nvPr/>
        </p:nvSpPr>
        <p:spPr>
          <a:xfrm>
            <a:off x="938950" y="4402050"/>
            <a:ext cx="18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unspent outputs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/>
        </p:nvSpPr>
        <p:spPr>
          <a:xfrm>
            <a:off x="434933" y="458488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The UTxO model (the real deal)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8" name="Google Shape;3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75" y="1453700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9"/>
          <p:cNvSpPr txBox="1"/>
          <p:nvPr/>
        </p:nvSpPr>
        <p:spPr>
          <a:xfrm>
            <a:off x="708525" y="1024050"/>
            <a:ext cx="3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9"/>
          <p:cNvSpPr txBox="1"/>
          <p:nvPr/>
        </p:nvSpPr>
        <p:spPr>
          <a:xfrm>
            <a:off x="342975" y="1184400"/>
            <a:ext cx="11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wallet</a:t>
            </a:r>
            <a:endParaRPr/>
          </a:p>
        </p:txBody>
      </p:sp>
      <p:pic>
        <p:nvPicPr>
          <p:cNvPr id="341" name="Google Shape;3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25" y="3372100"/>
            <a:ext cx="840175" cy="76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9"/>
          <p:cNvSpPr txBox="1"/>
          <p:nvPr/>
        </p:nvSpPr>
        <p:spPr>
          <a:xfrm>
            <a:off x="387525" y="3030500"/>
            <a:ext cx="10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shop</a:t>
            </a:r>
            <a:endParaRPr/>
          </a:p>
        </p:txBody>
      </p:sp>
      <p:cxnSp>
        <p:nvCxnSpPr>
          <p:cNvPr id="343" name="Google Shape;343;p39"/>
          <p:cNvCxnSpPr>
            <a:stCxn id="344" idx="3"/>
            <a:endCxn id="345" idx="1"/>
          </p:cNvCxnSpPr>
          <p:nvPr/>
        </p:nvCxnSpPr>
        <p:spPr>
          <a:xfrm>
            <a:off x="1876175" y="1524150"/>
            <a:ext cx="1800900" cy="15915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39"/>
          <p:cNvCxnSpPr>
            <a:stCxn id="347" idx="3"/>
            <a:endCxn id="345" idx="1"/>
          </p:cNvCxnSpPr>
          <p:nvPr/>
        </p:nvCxnSpPr>
        <p:spPr>
          <a:xfrm>
            <a:off x="1876175" y="2152125"/>
            <a:ext cx="1800900" cy="9633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39"/>
          <p:cNvSpPr/>
          <p:nvPr/>
        </p:nvSpPr>
        <p:spPr>
          <a:xfrm>
            <a:off x="3677350" y="2800400"/>
            <a:ext cx="1272000" cy="6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9"/>
          <p:cNvSpPr txBox="1"/>
          <p:nvPr/>
        </p:nvSpPr>
        <p:spPr>
          <a:xfrm>
            <a:off x="3677200" y="2915450"/>
            <a:ext cx="12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</a:t>
            </a:r>
            <a:endParaRPr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700" y="1584600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 txBox="1"/>
          <p:nvPr/>
        </p:nvSpPr>
        <p:spPr>
          <a:xfrm>
            <a:off x="7640138" y="1324038"/>
            <a:ext cx="11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wallet</a:t>
            </a:r>
            <a:endParaRPr/>
          </a:p>
        </p:txBody>
      </p:sp>
      <p:pic>
        <p:nvPicPr>
          <p:cNvPr id="351" name="Google Shape;3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9713" y="3372100"/>
            <a:ext cx="840175" cy="76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 txBox="1"/>
          <p:nvPr/>
        </p:nvSpPr>
        <p:spPr>
          <a:xfrm>
            <a:off x="7684688" y="3030500"/>
            <a:ext cx="10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shop</a:t>
            </a:r>
            <a:endParaRPr/>
          </a:p>
        </p:txBody>
      </p:sp>
      <p:sp>
        <p:nvSpPr>
          <p:cNvPr id="353" name="Google Shape;353;p39"/>
          <p:cNvSpPr txBox="1"/>
          <p:nvPr/>
        </p:nvSpPr>
        <p:spPr>
          <a:xfrm>
            <a:off x="3041175" y="3949275"/>
            <a:ext cx="24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can be arbitrarily split</a:t>
            </a:r>
            <a:endParaRPr/>
          </a:p>
        </p:txBody>
      </p:sp>
      <p:sp>
        <p:nvSpPr>
          <p:cNvPr id="354" name="Google Shape;354;p39"/>
          <p:cNvSpPr/>
          <p:nvPr/>
        </p:nvSpPr>
        <p:spPr>
          <a:xfrm>
            <a:off x="1382375" y="133185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9"/>
          <p:cNvSpPr txBox="1"/>
          <p:nvPr/>
        </p:nvSpPr>
        <p:spPr>
          <a:xfrm>
            <a:off x="1382375" y="137790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20 Ada</a:t>
            </a:r>
            <a:endParaRPr sz="700"/>
          </a:p>
        </p:txBody>
      </p:sp>
      <p:sp>
        <p:nvSpPr>
          <p:cNvPr id="355" name="Google Shape;355;p39"/>
          <p:cNvSpPr/>
          <p:nvPr/>
        </p:nvSpPr>
        <p:spPr>
          <a:xfrm>
            <a:off x="1382375" y="195982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9"/>
          <p:cNvSpPr txBox="1"/>
          <p:nvPr/>
        </p:nvSpPr>
        <p:spPr>
          <a:xfrm>
            <a:off x="1382375" y="200587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 Ada</a:t>
            </a:r>
            <a:endParaRPr sz="700"/>
          </a:p>
        </p:txBody>
      </p:sp>
      <p:sp>
        <p:nvSpPr>
          <p:cNvPr id="356" name="Google Shape;356;p39"/>
          <p:cNvSpPr/>
          <p:nvPr/>
        </p:nvSpPr>
        <p:spPr>
          <a:xfrm>
            <a:off x="1382375" y="35646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9"/>
          <p:cNvSpPr txBox="1"/>
          <p:nvPr/>
        </p:nvSpPr>
        <p:spPr>
          <a:xfrm>
            <a:off x="1382375" y="36107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5 Ada</a:t>
            </a:r>
            <a:endParaRPr sz="700"/>
          </a:p>
        </p:txBody>
      </p:sp>
      <p:sp>
        <p:nvSpPr>
          <p:cNvPr id="358" name="Google Shape;358;p39"/>
          <p:cNvSpPr txBox="1"/>
          <p:nvPr/>
        </p:nvSpPr>
        <p:spPr>
          <a:xfrm>
            <a:off x="938950" y="4402050"/>
            <a:ext cx="18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unspent outputs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/>
          <p:nvPr/>
        </p:nvSpPr>
        <p:spPr>
          <a:xfrm>
            <a:off x="434933" y="458488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The UTxO model (the real deal)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75" y="1453700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0"/>
          <p:cNvSpPr txBox="1"/>
          <p:nvPr/>
        </p:nvSpPr>
        <p:spPr>
          <a:xfrm>
            <a:off x="708525" y="1024050"/>
            <a:ext cx="3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0"/>
          <p:cNvSpPr txBox="1"/>
          <p:nvPr/>
        </p:nvSpPr>
        <p:spPr>
          <a:xfrm>
            <a:off x="342975" y="1184400"/>
            <a:ext cx="11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wallet</a:t>
            </a:r>
            <a:endParaRPr/>
          </a:p>
        </p:txBody>
      </p:sp>
      <p:pic>
        <p:nvPicPr>
          <p:cNvPr id="367" name="Google Shape;36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25" y="3372100"/>
            <a:ext cx="840175" cy="76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0"/>
          <p:cNvSpPr txBox="1"/>
          <p:nvPr/>
        </p:nvSpPr>
        <p:spPr>
          <a:xfrm>
            <a:off x="387525" y="3030500"/>
            <a:ext cx="10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shop</a:t>
            </a:r>
            <a:endParaRPr/>
          </a:p>
        </p:txBody>
      </p:sp>
      <p:cxnSp>
        <p:nvCxnSpPr>
          <p:cNvPr id="369" name="Google Shape;369;p40"/>
          <p:cNvCxnSpPr>
            <a:stCxn id="370" idx="3"/>
            <a:endCxn id="371" idx="1"/>
          </p:cNvCxnSpPr>
          <p:nvPr/>
        </p:nvCxnSpPr>
        <p:spPr>
          <a:xfrm>
            <a:off x="1876175" y="1524150"/>
            <a:ext cx="1800900" cy="15915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40"/>
          <p:cNvCxnSpPr>
            <a:stCxn id="373" idx="3"/>
            <a:endCxn id="371" idx="1"/>
          </p:cNvCxnSpPr>
          <p:nvPr/>
        </p:nvCxnSpPr>
        <p:spPr>
          <a:xfrm>
            <a:off x="1876175" y="2152125"/>
            <a:ext cx="1800900" cy="9633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40"/>
          <p:cNvSpPr/>
          <p:nvPr/>
        </p:nvSpPr>
        <p:spPr>
          <a:xfrm>
            <a:off x="3677350" y="2800400"/>
            <a:ext cx="1272000" cy="6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0"/>
          <p:cNvSpPr txBox="1"/>
          <p:nvPr/>
        </p:nvSpPr>
        <p:spPr>
          <a:xfrm>
            <a:off x="3677200" y="2915450"/>
            <a:ext cx="12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</a:t>
            </a:r>
            <a:endParaRPr/>
          </a:p>
        </p:txBody>
      </p:sp>
      <p:pic>
        <p:nvPicPr>
          <p:cNvPr id="375" name="Google Shape;3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700" y="1584600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0"/>
          <p:cNvSpPr txBox="1"/>
          <p:nvPr/>
        </p:nvSpPr>
        <p:spPr>
          <a:xfrm>
            <a:off x="7640138" y="1324038"/>
            <a:ext cx="11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wallet</a:t>
            </a:r>
            <a:endParaRPr/>
          </a:p>
        </p:txBody>
      </p:sp>
      <p:pic>
        <p:nvPicPr>
          <p:cNvPr id="377" name="Google Shape;37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9713" y="3372100"/>
            <a:ext cx="840175" cy="76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0"/>
          <p:cNvSpPr txBox="1"/>
          <p:nvPr/>
        </p:nvSpPr>
        <p:spPr>
          <a:xfrm>
            <a:off x="7684688" y="3030500"/>
            <a:ext cx="10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shop</a:t>
            </a:r>
            <a:endParaRPr/>
          </a:p>
        </p:txBody>
      </p:sp>
      <p:sp>
        <p:nvSpPr>
          <p:cNvPr id="379" name="Google Shape;379;p40"/>
          <p:cNvSpPr txBox="1"/>
          <p:nvPr/>
        </p:nvSpPr>
        <p:spPr>
          <a:xfrm>
            <a:off x="3041175" y="3949275"/>
            <a:ext cx="24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can be arbitrarily split</a:t>
            </a:r>
            <a:endParaRPr/>
          </a:p>
        </p:txBody>
      </p:sp>
      <p:cxnSp>
        <p:nvCxnSpPr>
          <p:cNvPr id="380" name="Google Shape;380;p40"/>
          <p:cNvCxnSpPr>
            <a:stCxn id="371" idx="3"/>
            <a:endCxn id="381" idx="1"/>
          </p:cNvCxnSpPr>
          <p:nvPr/>
        </p:nvCxnSpPr>
        <p:spPr>
          <a:xfrm flipH="1" rot="10800000">
            <a:off x="4949200" y="2004650"/>
            <a:ext cx="2334900" cy="11109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40"/>
          <p:cNvCxnSpPr>
            <a:stCxn id="371" idx="3"/>
            <a:endCxn id="383" idx="1"/>
          </p:cNvCxnSpPr>
          <p:nvPr/>
        </p:nvCxnSpPr>
        <p:spPr>
          <a:xfrm>
            <a:off x="4949200" y="3115550"/>
            <a:ext cx="2334900" cy="4080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40"/>
          <p:cNvSpPr/>
          <p:nvPr/>
        </p:nvSpPr>
        <p:spPr>
          <a:xfrm>
            <a:off x="1382375" y="133185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0"/>
          <p:cNvSpPr txBox="1"/>
          <p:nvPr/>
        </p:nvSpPr>
        <p:spPr>
          <a:xfrm>
            <a:off x="1382375" y="137790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20 Ada</a:t>
            </a:r>
            <a:endParaRPr sz="700"/>
          </a:p>
        </p:txBody>
      </p:sp>
      <p:sp>
        <p:nvSpPr>
          <p:cNvPr id="385" name="Google Shape;385;p40"/>
          <p:cNvSpPr/>
          <p:nvPr/>
        </p:nvSpPr>
        <p:spPr>
          <a:xfrm>
            <a:off x="7284050" y="333130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0"/>
          <p:cNvSpPr txBox="1"/>
          <p:nvPr/>
        </p:nvSpPr>
        <p:spPr>
          <a:xfrm>
            <a:off x="7284050" y="337735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25 Ada</a:t>
            </a:r>
            <a:endParaRPr sz="700"/>
          </a:p>
        </p:txBody>
      </p:sp>
      <p:sp>
        <p:nvSpPr>
          <p:cNvPr id="386" name="Google Shape;386;p40"/>
          <p:cNvSpPr/>
          <p:nvPr/>
        </p:nvSpPr>
        <p:spPr>
          <a:xfrm>
            <a:off x="1382375" y="195982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0"/>
          <p:cNvSpPr txBox="1"/>
          <p:nvPr/>
        </p:nvSpPr>
        <p:spPr>
          <a:xfrm>
            <a:off x="1382375" y="200587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 Ada</a:t>
            </a:r>
            <a:endParaRPr sz="700"/>
          </a:p>
        </p:txBody>
      </p:sp>
      <p:sp>
        <p:nvSpPr>
          <p:cNvPr id="387" name="Google Shape;387;p40"/>
          <p:cNvSpPr/>
          <p:nvPr/>
        </p:nvSpPr>
        <p:spPr>
          <a:xfrm>
            <a:off x="1382375" y="35646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0"/>
          <p:cNvSpPr txBox="1"/>
          <p:nvPr/>
        </p:nvSpPr>
        <p:spPr>
          <a:xfrm>
            <a:off x="1382375" y="36107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5 Ada</a:t>
            </a:r>
            <a:endParaRPr sz="700"/>
          </a:p>
        </p:txBody>
      </p:sp>
      <p:sp>
        <p:nvSpPr>
          <p:cNvPr id="389" name="Google Shape;389;p40"/>
          <p:cNvSpPr/>
          <p:nvPr/>
        </p:nvSpPr>
        <p:spPr>
          <a:xfrm>
            <a:off x="7284050" y="18123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0"/>
          <p:cNvSpPr txBox="1"/>
          <p:nvPr/>
        </p:nvSpPr>
        <p:spPr>
          <a:xfrm>
            <a:off x="7284050" y="18584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5 Ada</a:t>
            </a:r>
            <a:endParaRPr sz="700"/>
          </a:p>
        </p:txBody>
      </p:sp>
      <p:sp>
        <p:nvSpPr>
          <p:cNvPr id="390" name="Google Shape;390;p40"/>
          <p:cNvSpPr/>
          <p:nvPr/>
        </p:nvSpPr>
        <p:spPr>
          <a:xfrm>
            <a:off x="7284050" y="379802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"/>
          <p:cNvSpPr txBox="1"/>
          <p:nvPr/>
        </p:nvSpPr>
        <p:spPr>
          <a:xfrm>
            <a:off x="7284050" y="384407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5 Ada</a:t>
            </a:r>
            <a:endParaRPr sz="700"/>
          </a:p>
        </p:txBody>
      </p:sp>
      <p:sp>
        <p:nvSpPr>
          <p:cNvPr id="392" name="Google Shape;392;p40"/>
          <p:cNvSpPr txBox="1"/>
          <p:nvPr/>
        </p:nvSpPr>
        <p:spPr>
          <a:xfrm>
            <a:off x="938950" y="4402050"/>
            <a:ext cx="18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unspent outputs</a:t>
            </a:r>
            <a:endParaRPr/>
          </a:p>
        </p:txBody>
      </p:sp>
      <p:sp>
        <p:nvSpPr>
          <p:cNvPr id="393" name="Google Shape;393;p40"/>
          <p:cNvSpPr txBox="1"/>
          <p:nvPr/>
        </p:nvSpPr>
        <p:spPr>
          <a:xfrm>
            <a:off x="5702900" y="1342650"/>
            <a:ext cx="19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</a:t>
            </a:r>
            <a:r>
              <a:rPr lang="en"/>
              <a:t>unspent</a:t>
            </a:r>
            <a:r>
              <a:rPr lang="en"/>
              <a:t> outputs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"/>
          <p:cNvSpPr txBox="1"/>
          <p:nvPr/>
        </p:nvSpPr>
        <p:spPr>
          <a:xfrm>
            <a:off x="434933" y="458488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The UTxO model (A </a:t>
            </a: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bird's-eye view</a:t>
            </a: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6013700" y="2307622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463800" y="1582975"/>
            <a:ext cx="5031600" cy="28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b="1" lang="en" sz="1200">
                <a:solidFill>
                  <a:srgbClr val="061626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nspent </a:t>
            </a:r>
            <a:r>
              <a:rPr b="1" lang="en" sz="1200">
                <a:solidFill>
                  <a:srgbClr val="061626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ransaction </a:t>
            </a:r>
            <a:r>
              <a:rPr b="1" lang="en" sz="1200">
                <a:solidFill>
                  <a:srgbClr val="061626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utput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Representation via a graph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1" marL="9144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61626"/>
              </a:buClr>
              <a:buSzPts val="1200"/>
              <a:buFont typeface="Roboto Light"/>
              <a:buChar char="○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Present (</a:t>
            </a:r>
            <a:r>
              <a:rPr lang="en" sz="1200">
                <a:solidFill>
                  <a:srgbClr val="008000"/>
                </a:solidFill>
                <a:latin typeface="Roboto Light"/>
                <a:ea typeface="Roboto Light"/>
                <a:cs typeface="Roboto Light"/>
                <a:sym typeface="Roboto Light"/>
              </a:rPr>
              <a:t>unspent outputs</a:t>
            </a: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1" marL="9144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61626"/>
              </a:buClr>
              <a:buSzPts val="1200"/>
              <a:buFont typeface="Roboto Light"/>
              <a:buChar char="○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Changes (</a:t>
            </a:r>
            <a:r>
              <a:rPr lang="en" sz="1200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</a:rPr>
              <a:t>transactions</a:t>
            </a: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1" marL="9144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61626"/>
              </a:buClr>
              <a:buSzPts val="1200"/>
              <a:buFont typeface="Roboto Light"/>
              <a:buChar char="○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The history (</a:t>
            </a:r>
            <a:r>
              <a:rPr lang="en" sz="1200">
                <a:solidFill>
                  <a:srgbClr val="FF0000"/>
                </a:solidFill>
                <a:latin typeface="Roboto Light"/>
                <a:ea typeface="Roboto Light"/>
                <a:cs typeface="Roboto Light"/>
                <a:sym typeface="Roboto Light"/>
              </a:rPr>
              <a:t>spent outputs</a:t>
            </a: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01" name="Google Shape;4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050" y="1233076"/>
            <a:ext cx="4736399" cy="344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2"/>
          <p:cNvSpPr txBox="1"/>
          <p:nvPr/>
        </p:nvSpPr>
        <p:spPr>
          <a:xfrm>
            <a:off x="434933" y="458488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What controls an output?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42"/>
          <p:cNvSpPr txBox="1"/>
          <p:nvPr/>
        </p:nvSpPr>
        <p:spPr>
          <a:xfrm>
            <a:off x="469200" y="127517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In the UTxO model:</a:t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8" name="Google Shape;4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050" y="1233076"/>
            <a:ext cx="4736399" cy="344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 txBox="1"/>
          <p:nvPr/>
        </p:nvSpPr>
        <p:spPr>
          <a:xfrm>
            <a:off x="434933" y="458488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What controls an output?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43"/>
          <p:cNvSpPr txBox="1"/>
          <p:nvPr/>
        </p:nvSpPr>
        <p:spPr>
          <a:xfrm>
            <a:off x="469200" y="127517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In the UTxO model:</a:t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43"/>
          <p:cNvSpPr/>
          <p:nvPr/>
        </p:nvSpPr>
        <p:spPr>
          <a:xfrm>
            <a:off x="988025" y="1768325"/>
            <a:ext cx="1257300" cy="43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 txBox="1"/>
          <p:nvPr/>
        </p:nvSpPr>
        <p:spPr>
          <a:xfrm>
            <a:off x="1045625" y="1785425"/>
            <a:ext cx="11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UTxO</a:t>
            </a:r>
            <a:endParaRPr/>
          </a:p>
        </p:txBody>
      </p:sp>
      <p:pic>
        <p:nvPicPr>
          <p:cNvPr id="417" name="Google Shape;4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050" y="1233076"/>
            <a:ext cx="4736399" cy="344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4"/>
          <p:cNvSpPr txBox="1"/>
          <p:nvPr/>
        </p:nvSpPr>
        <p:spPr>
          <a:xfrm>
            <a:off x="434933" y="458488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What controls an output?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44"/>
          <p:cNvSpPr txBox="1"/>
          <p:nvPr/>
        </p:nvSpPr>
        <p:spPr>
          <a:xfrm>
            <a:off x="469200" y="127517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In the UTxO model:</a:t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44"/>
          <p:cNvSpPr/>
          <p:nvPr/>
        </p:nvSpPr>
        <p:spPr>
          <a:xfrm>
            <a:off x="988025" y="1768325"/>
            <a:ext cx="1257300" cy="43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4"/>
          <p:cNvSpPr txBox="1"/>
          <p:nvPr/>
        </p:nvSpPr>
        <p:spPr>
          <a:xfrm>
            <a:off x="1045625" y="1785425"/>
            <a:ext cx="11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UTxO</a:t>
            </a:r>
            <a:endParaRPr/>
          </a:p>
        </p:txBody>
      </p:sp>
      <p:sp>
        <p:nvSpPr>
          <p:cNvPr id="426" name="Google Shape;426;p44"/>
          <p:cNvSpPr/>
          <p:nvPr/>
        </p:nvSpPr>
        <p:spPr>
          <a:xfrm>
            <a:off x="1016600" y="2593713"/>
            <a:ext cx="1257300" cy="43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4"/>
          <p:cNvSpPr txBox="1"/>
          <p:nvPr/>
        </p:nvSpPr>
        <p:spPr>
          <a:xfrm>
            <a:off x="1074200" y="2610813"/>
            <a:ext cx="11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Address</a:t>
            </a:r>
            <a:endParaRPr/>
          </a:p>
        </p:txBody>
      </p:sp>
      <p:cxnSp>
        <p:nvCxnSpPr>
          <p:cNvPr id="428" name="Google Shape;428;p44"/>
          <p:cNvCxnSpPr>
            <a:stCxn id="424" idx="2"/>
            <a:endCxn id="426" idx="0"/>
          </p:cNvCxnSpPr>
          <p:nvPr/>
        </p:nvCxnSpPr>
        <p:spPr>
          <a:xfrm>
            <a:off x="1616675" y="2202725"/>
            <a:ext cx="2850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9" name="Google Shape;4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050" y="1233076"/>
            <a:ext cx="4736399" cy="344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/>
        </p:nvSpPr>
        <p:spPr>
          <a:xfrm>
            <a:off x="434933" y="458488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What is Cardano?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7"/>
          <p:cNvSpPr txBox="1"/>
          <p:nvPr/>
        </p:nvSpPr>
        <p:spPr>
          <a:xfrm>
            <a:off x="6013700" y="2307622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463800" y="1582975"/>
            <a:ext cx="5031600" cy="28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Proof of Stake</a:t>
            </a: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Scalable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Programmable</a:t>
            </a: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Governance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Interoperable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5" name="Google Shape;145;p27"/>
          <p:cNvSpPr txBox="1"/>
          <p:nvPr/>
        </p:nvSpPr>
        <p:spPr>
          <a:xfrm>
            <a:off x="469200" y="127517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A 3rd generation blockchain that is:</a:t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925" y="1552913"/>
            <a:ext cx="2037675" cy="20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 txBox="1"/>
          <p:nvPr/>
        </p:nvSpPr>
        <p:spPr>
          <a:xfrm>
            <a:off x="434933" y="458488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What controls an output?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45"/>
          <p:cNvSpPr txBox="1"/>
          <p:nvPr/>
        </p:nvSpPr>
        <p:spPr>
          <a:xfrm>
            <a:off x="469200" y="127517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In the UTxO model:</a:t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45"/>
          <p:cNvSpPr/>
          <p:nvPr/>
        </p:nvSpPr>
        <p:spPr>
          <a:xfrm>
            <a:off x="988025" y="1768325"/>
            <a:ext cx="1257300" cy="43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5"/>
          <p:cNvSpPr txBox="1"/>
          <p:nvPr/>
        </p:nvSpPr>
        <p:spPr>
          <a:xfrm>
            <a:off x="1045625" y="1785425"/>
            <a:ext cx="11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UTxO</a:t>
            </a:r>
            <a:endParaRPr/>
          </a:p>
        </p:txBody>
      </p:sp>
      <p:sp>
        <p:nvSpPr>
          <p:cNvPr id="438" name="Google Shape;438;p45"/>
          <p:cNvSpPr/>
          <p:nvPr/>
        </p:nvSpPr>
        <p:spPr>
          <a:xfrm>
            <a:off x="1016600" y="2593713"/>
            <a:ext cx="1257300" cy="43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5"/>
          <p:cNvSpPr txBox="1"/>
          <p:nvPr/>
        </p:nvSpPr>
        <p:spPr>
          <a:xfrm>
            <a:off x="1074200" y="2610813"/>
            <a:ext cx="11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Address</a:t>
            </a:r>
            <a:endParaRPr/>
          </a:p>
        </p:txBody>
      </p:sp>
      <p:cxnSp>
        <p:nvCxnSpPr>
          <p:cNvPr id="440" name="Google Shape;440;p45"/>
          <p:cNvCxnSpPr>
            <a:stCxn id="436" idx="2"/>
            <a:endCxn id="438" idx="0"/>
          </p:cNvCxnSpPr>
          <p:nvPr/>
        </p:nvCxnSpPr>
        <p:spPr>
          <a:xfrm>
            <a:off x="1616675" y="2202725"/>
            <a:ext cx="2850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 txBox="1"/>
          <p:nvPr/>
        </p:nvSpPr>
        <p:spPr>
          <a:xfrm>
            <a:off x="960050" y="3551725"/>
            <a:ext cx="32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Transactions must be signed!</a:t>
            </a:r>
            <a:endParaRPr/>
          </a:p>
        </p:txBody>
      </p:sp>
      <p:pic>
        <p:nvPicPr>
          <p:cNvPr id="442" name="Google Shape;4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050" y="1233076"/>
            <a:ext cx="4736399" cy="344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6"/>
          <p:cNvSpPr txBox="1"/>
          <p:nvPr/>
        </p:nvSpPr>
        <p:spPr>
          <a:xfrm>
            <a:off x="434933" y="458488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What controls an output?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46"/>
          <p:cNvSpPr txBox="1"/>
          <p:nvPr/>
        </p:nvSpPr>
        <p:spPr>
          <a:xfrm>
            <a:off x="469200" y="127517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In the UTxO model:</a:t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46"/>
          <p:cNvSpPr/>
          <p:nvPr/>
        </p:nvSpPr>
        <p:spPr>
          <a:xfrm>
            <a:off x="988025" y="1768325"/>
            <a:ext cx="1257300" cy="43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6"/>
          <p:cNvSpPr txBox="1"/>
          <p:nvPr/>
        </p:nvSpPr>
        <p:spPr>
          <a:xfrm>
            <a:off x="1045625" y="1785425"/>
            <a:ext cx="11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UTxO</a:t>
            </a:r>
            <a:endParaRPr/>
          </a:p>
        </p:txBody>
      </p:sp>
      <p:sp>
        <p:nvSpPr>
          <p:cNvPr id="451" name="Google Shape;451;p46"/>
          <p:cNvSpPr/>
          <p:nvPr/>
        </p:nvSpPr>
        <p:spPr>
          <a:xfrm>
            <a:off x="1016600" y="2593713"/>
            <a:ext cx="1257300" cy="43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6"/>
          <p:cNvSpPr txBox="1"/>
          <p:nvPr/>
        </p:nvSpPr>
        <p:spPr>
          <a:xfrm>
            <a:off x="1074200" y="2610813"/>
            <a:ext cx="11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Address</a:t>
            </a:r>
            <a:endParaRPr/>
          </a:p>
        </p:txBody>
      </p:sp>
      <p:cxnSp>
        <p:nvCxnSpPr>
          <p:cNvPr id="453" name="Google Shape;453;p46"/>
          <p:cNvCxnSpPr>
            <a:stCxn id="449" idx="2"/>
            <a:endCxn id="451" idx="0"/>
          </p:cNvCxnSpPr>
          <p:nvPr/>
        </p:nvCxnSpPr>
        <p:spPr>
          <a:xfrm>
            <a:off x="1616675" y="2202725"/>
            <a:ext cx="2850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" name="Google Shape;454;p46"/>
          <p:cNvSpPr txBox="1"/>
          <p:nvPr/>
        </p:nvSpPr>
        <p:spPr>
          <a:xfrm>
            <a:off x="3812775" y="1714425"/>
            <a:ext cx="50316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Cannot</a:t>
            </a: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handle data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Has no conditional logic 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46"/>
          <p:cNvSpPr txBox="1"/>
          <p:nvPr/>
        </p:nvSpPr>
        <p:spPr>
          <a:xfrm>
            <a:off x="3818175" y="140662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Limits of UTxO model</a:t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/>
          <p:nvPr/>
        </p:nvSpPr>
        <p:spPr>
          <a:xfrm>
            <a:off x="434933" y="458488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What controls an output?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47"/>
          <p:cNvSpPr txBox="1"/>
          <p:nvPr/>
        </p:nvSpPr>
        <p:spPr>
          <a:xfrm>
            <a:off x="469200" y="127517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In the UTxO model:</a:t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47"/>
          <p:cNvSpPr/>
          <p:nvPr/>
        </p:nvSpPr>
        <p:spPr>
          <a:xfrm>
            <a:off x="988025" y="1768325"/>
            <a:ext cx="1257300" cy="43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7"/>
          <p:cNvSpPr txBox="1"/>
          <p:nvPr/>
        </p:nvSpPr>
        <p:spPr>
          <a:xfrm>
            <a:off x="1045625" y="1785425"/>
            <a:ext cx="11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UTxO</a:t>
            </a:r>
            <a:endParaRPr/>
          </a:p>
        </p:txBody>
      </p:sp>
      <p:sp>
        <p:nvSpPr>
          <p:cNvPr id="464" name="Google Shape;464;p47"/>
          <p:cNvSpPr/>
          <p:nvPr/>
        </p:nvSpPr>
        <p:spPr>
          <a:xfrm>
            <a:off x="1016600" y="2593713"/>
            <a:ext cx="1257300" cy="43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7"/>
          <p:cNvSpPr txBox="1"/>
          <p:nvPr/>
        </p:nvSpPr>
        <p:spPr>
          <a:xfrm>
            <a:off x="1074200" y="2610813"/>
            <a:ext cx="11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Address</a:t>
            </a:r>
            <a:endParaRPr/>
          </a:p>
        </p:txBody>
      </p:sp>
      <p:cxnSp>
        <p:nvCxnSpPr>
          <p:cNvPr id="466" name="Google Shape;466;p47"/>
          <p:cNvCxnSpPr>
            <a:stCxn id="462" idx="2"/>
            <a:endCxn id="464" idx="0"/>
          </p:cNvCxnSpPr>
          <p:nvPr/>
        </p:nvCxnSpPr>
        <p:spPr>
          <a:xfrm>
            <a:off x="1616675" y="2202725"/>
            <a:ext cx="2850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7" name="Google Shape;467;p47"/>
          <p:cNvSpPr txBox="1"/>
          <p:nvPr/>
        </p:nvSpPr>
        <p:spPr>
          <a:xfrm>
            <a:off x="3812775" y="1714425"/>
            <a:ext cx="50316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Cannot handle data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Has no conditional logic 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8" name="Google Shape;468;p47"/>
          <p:cNvSpPr txBox="1"/>
          <p:nvPr/>
        </p:nvSpPr>
        <p:spPr>
          <a:xfrm>
            <a:off x="3818175" y="140662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Limits of UTxO model</a:t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9" name="Google Shape;469;p47"/>
          <p:cNvCxnSpPr/>
          <p:nvPr/>
        </p:nvCxnSpPr>
        <p:spPr>
          <a:xfrm>
            <a:off x="6148675" y="2019775"/>
            <a:ext cx="628800" cy="108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47"/>
          <p:cNvCxnSpPr/>
          <p:nvPr/>
        </p:nvCxnSpPr>
        <p:spPr>
          <a:xfrm flipH="1" rot="10800000">
            <a:off x="6142950" y="2128250"/>
            <a:ext cx="640200" cy="303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47"/>
          <p:cNvSpPr txBox="1"/>
          <p:nvPr/>
        </p:nvSpPr>
        <p:spPr>
          <a:xfrm>
            <a:off x="6831975" y="1938525"/>
            <a:ext cx="20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not expressive!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8"/>
          <p:cNvSpPr txBox="1"/>
          <p:nvPr/>
        </p:nvSpPr>
        <p:spPr>
          <a:xfrm>
            <a:off x="434933" y="458488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What controls an output?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48"/>
          <p:cNvSpPr txBox="1"/>
          <p:nvPr/>
        </p:nvSpPr>
        <p:spPr>
          <a:xfrm>
            <a:off x="469200" y="127517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In the UTxO model:</a:t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48"/>
          <p:cNvSpPr/>
          <p:nvPr/>
        </p:nvSpPr>
        <p:spPr>
          <a:xfrm>
            <a:off x="988025" y="1768325"/>
            <a:ext cx="1257300" cy="43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8"/>
          <p:cNvSpPr txBox="1"/>
          <p:nvPr/>
        </p:nvSpPr>
        <p:spPr>
          <a:xfrm>
            <a:off x="1045625" y="1785425"/>
            <a:ext cx="11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UTxO</a:t>
            </a:r>
            <a:endParaRPr/>
          </a:p>
        </p:txBody>
      </p:sp>
      <p:sp>
        <p:nvSpPr>
          <p:cNvPr id="480" name="Google Shape;480;p48"/>
          <p:cNvSpPr/>
          <p:nvPr/>
        </p:nvSpPr>
        <p:spPr>
          <a:xfrm>
            <a:off x="1016600" y="2593713"/>
            <a:ext cx="1257300" cy="43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8"/>
          <p:cNvSpPr txBox="1"/>
          <p:nvPr/>
        </p:nvSpPr>
        <p:spPr>
          <a:xfrm>
            <a:off x="1074200" y="2610813"/>
            <a:ext cx="11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Address</a:t>
            </a:r>
            <a:endParaRPr/>
          </a:p>
        </p:txBody>
      </p:sp>
      <p:cxnSp>
        <p:nvCxnSpPr>
          <p:cNvPr id="482" name="Google Shape;482;p48"/>
          <p:cNvCxnSpPr>
            <a:stCxn id="478" idx="2"/>
            <a:endCxn id="480" idx="0"/>
          </p:cNvCxnSpPr>
          <p:nvPr/>
        </p:nvCxnSpPr>
        <p:spPr>
          <a:xfrm>
            <a:off x="1616675" y="2202725"/>
            <a:ext cx="2850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Google Shape;483;p48"/>
          <p:cNvSpPr txBox="1"/>
          <p:nvPr/>
        </p:nvSpPr>
        <p:spPr>
          <a:xfrm>
            <a:off x="3812775" y="1714425"/>
            <a:ext cx="50316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Cannot handle</a:t>
            </a: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data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Has no conditional logic 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48"/>
          <p:cNvSpPr txBox="1"/>
          <p:nvPr/>
        </p:nvSpPr>
        <p:spPr>
          <a:xfrm>
            <a:off x="3818175" y="140662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Limits of UTxO model</a:t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5" name="Google Shape;485;p48"/>
          <p:cNvCxnSpPr/>
          <p:nvPr/>
        </p:nvCxnSpPr>
        <p:spPr>
          <a:xfrm>
            <a:off x="6148675" y="2019775"/>
            <a:ext cx="628800" cy="108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48"/>
          <p:cNvCxnSpPr/>
          <p:nvPr/>
        </p:nvCxnSpPr>
        <p:spPr>
          <a:xfrm flipH="1" rot="10800000">
            <a:off x="6142950" y="2128250"/>
            <a:ext cx="640200" cy="303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48"/>
          <p:cNvSpPr txBox="1"/>
          <p:nvPr/>
        </p:nvSpPr>
        <p:spPr>
          <a:xfrm>
            <a:off x="6831975" y="1938525"/>
            <a:ext cx="20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not expressive!</a:t>
            </a:r>
            <a:endParaRPr/>
          </a:p>
        </p:txBody>
      </p:sp>
      <p:pic>
        <p:nvPicPr>
          <p:cNvPr id="488" name="Google Shape;4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050" y="2761613"/>
            <a:ext cx="1452275" cy="14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8"/>
          <p:cNvSpPr txBox="1"/>
          <p:nvPr/>
        </p:nvSpPr>
        <p:spPr>
          <a:xfrm>
            <a:off x="2216300" y="3550275"/>
            <a:ext cx="369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We need a programming language to express for spendability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9"/>
          <p:cNvSpPr txBox="1"/>
          <p:nvPr/>
        </p:nvSpPr>
        <p:spPr>
          <a:xfrm>
            <a:off x="434933" y="458488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An EUTxO example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5" name="Google Shape;4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163" y="1699963"/>
            <a:ext cx="11334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338" y="1699963"/>
            <a:ext cx="11334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9"/>
          <p:cNvSpPr/>
          <p:nvPr/>
        </p:nvSpPr>
        <p:spPr>
          <a:xfrm>
            <a:off x="2725263" y="352032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9"/>
          <p:cNvSpPr txBox="1"/>
          <p:nvPr/>
        </p:nvSpPr>
        <p:spPr>
          <a:xfrm>
            <a:off x="2725263" y="356637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1 NFT</a:t>
            </a:r>
            <a:endParaRPr sz="700"/>
          </a:p>
        </p:txBody>
      </p:sp>
      <p:sp>
        <p:nvSpPr>
          <p:cNvPr id="499" name="Google Shape;499;p49"/>
          <p:cNvSpPr/>
          <p:nvPr/>
        </p:nvSpPr>
        <p:spPr>
          <a:xfrm>
            <a:off x="5235900" y="35663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9"/>
          <p:cNvSpPr txBox="1"/>
          <p:nvPr/>
        </p:nvSpPr>
        <p:spPr>
          <a:xfrm>
            <a:off x="5235900" y="36124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20 Ada</a:t>
            </a:r>
            <a:endParaRPr sz="700"/>
          </a:p>
        </p:txBody>
      </p:sp>
      <p:sp>
        <p:nvSpPr>
          <p:cNvPr id="501" name="Google Shape;501;p49"/>
          <p:cNvSpPr/>
          <p:nvPr/>
        </p:nvSpPr>
        <p:spPr>
          <a:xfrm>
            <a:off x="5858100" y="35663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9"/>
          <p:cNvSpPr txBox="1"/>
          <p:nvPr/>
        </p:nvSpPr>
        <p:spPr>
          <a:xfrm>
            <a:off x="5858100" y="36124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 Ada</a:t>
            </a:r>
            <a:endParaRPr sz="700"/>
          </a:p>
        </p:txBody>
      </p:sp>
      <p:cxnSp>
        <p:nvCxnSpPr>
          <p:cNvPr id="503" name="Google Shape;503;p49"/>
          <p:cNvCxnSpPr/>
          <p:nvPr/>
        </p:nvCxnSpPr>
        <p:spPr>
          <a:xfrm>
            <a:off x="3980775" y="2798600"/>
            <a:ext cx="92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49"/>
          <p:cNvCxnSpPr/>
          <p:nvPr/>
        </p:nvCxnSpPr>
        <p:spPr>
          <a:xfrm flipH="1">
            <a:off x="3985825" y="3006000"/>
            <a:ext cx="9438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0"/>
          <p:cNvSpPr txBox="1"/>
          <p:nvPr/>
        </p:nvSpPr>
        <p:spPr>
          <a:xfrm>
            <a:off x="434933" y="458488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An EUTxO example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0" name="Google Shape;51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088" y="2389563"/>
            <a:ext cx="11334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788" y="2275513"/>
            <a:ext cx="11334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0"/>
          <p:cNvSpPr/>
          <p:nvPr/>
        </p:nvSpPr>
        <p:spPr>
          <a:xfrm>
            <a:off x="1392713" y="40958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0"/>
          <p:cNvSpPr txBox="1"/>
          <p:nvPr/>
        </p:nvSpPr>
        <p:spPr>
          <a:xfrm>
            <a:off x="1392713" y="41419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1 NFT</a:t>
            </a:r>
            <a:endParaRPr sz="700"/>
          </a:p>
        </p:txBody>
      </p:sp>
      <p:sp>
        <p:nvSpPr>
          <p:cNvPr id="514" name="Google Shape;514;p50"/>
          <p:cNvSpPr/>
          <p:nvPr/>
        </p:nvSpPr>
        <p:spPr>
          <a:xfrm>
            <a:off x="6635825" y="42559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0"/>
          <p:cNvSpPr txBox="1"/>
          <p:nvPr/>
        </p:nvSpPr>
        <p:spPr>
          <a:xfrm>
            <a:off x="6635825" y="43020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20 Ada</a:t>
            </a:r>
            <a:endParaRPr sz="700"/>
          </a:p>
        </p:txBody>
      </p:sp>
      <p:sp>
        <p:nvSpPr>
          <p:cNvPr id="516" name="Google Shape;516;p50"/>
          <p:cNvSpPr/>
          <p:nvPr/>
        </p:nvSpPr>
        <p:spPr>
          <a:xfrm>
            <a:off x="7258025" y="42559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0"/>
          <p:cNvSpPr txBox="1"/>
          <p:nvPr/>
        </p:nvSpPr>
        <p:spPr>
          <a:xfrm>
            <a:off x="7258025" y="43020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 Ada</a:t>
            </a:r>
            <a:endParaRPr sz="700"/>
          </a:p>
        </p:txBody>
      </p:sp>
      <p:pic>
        <p:nvPicPr>
          <p:cNvPr id="518" name="Google Shape;51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5000" y="1592400"/>
            <a:ext cx="769724" cy="7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0"/>
          <p:cNvSpPr txBox="1"/>
          <p:nvPr/>
        </p:nvSpPr>
        <p:spPr>
          <a:xfrm>
            <a:off x="3476275" y="1192200"/>
            <a:ext cx="15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</a:t>
            </a:r>
            <a:r>
              <a:rPr lang="en"/>
              <a:t>ontract</a:t>
            </a:r>
            <a:endParaRPr/>
          </a:p>
        </p:txBody>
      </p:sp>
      <p:cxnSp>
        <p:nvCxnSpPr>
          <p:cNvPr id="520" name="Google Shape;520;p50"/>
          <p:cNvCxnSpPr/>
          <p:nvPr/>
        </p:nvCxnSpPr>
        <p:spPr>
          <a:xfrm flipH="1" rot="10800000">
            <a:off x="2446025" y="2337100"/>
            <a:ext cx="1166700" cy="8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50"/>
          <p:cNvCxnSpPr/>
          <p:nvPr/>
        </p:nvCxnSpPr>
        <p:spPr>
          <a:xfrm>
            <a:off x="4841475" y="2352675"/>
            <a:ext cx="1342800" cy="9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1"/>
          <p:cNvSpPr txBox="1"/>
          <p:nvPr/>
        </p:nvSpPr>
        <p:spPr>
          <a:xfrm>
            <a:off x="434921" y="458500"/>
            <a:ext cx="61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The extended UTxO model - With an </a:t>
            </a: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intermediary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7" name="Google Shape;5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50" y="1349850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1"/>
          <p:cNvSpPr txBox="1"/>
          <p:nvPr/>
        </p:nvSpPr>
        <p:spPr>
          <a:xfrm>
            <a:off x="786300" y="920200"/>
            <a:ext cx="3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1"/>
          <p:cNvSpPr txBox="1"/>
          <p:nvPr/>
        </p:nvSpPr>
        <p:spPr>
          <a:xfrm>
            <a:off x="277125" y="1080550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ddress Bob</a:t>
            </a:r>
            <a:endParaRPr/>
          </a:p>
        </p:txBody>
      </p:sp>
      <p:sp>
        <p:nvSpPr>
          <p:cNvPr id="530" name="Google Shape;530;p51"/>
          <p:cNvSpPr/>
          <p:nvPr/>
        </p:nvSpPr>
        <p:spPr>
          <a:xfrm>
            <a:off x="1460150" y="122800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1"/>
          <p:cNvSpPr txBox="1"/>
          <p:nvPr/>
        </p:nvSpPr>
        <p:spPr>
          <a:xfrm>
            <a:off x="1460150" y="127405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20 Ada</a:t>
            </a:r>
            <a:endParaRPr sz="700"/>
          </a:p>
        </p:txBody>
      </p:sp>
      <p:sp>
        <p:nvSpPr>
          <p:cNvPr id="532" name="Google Shape;532;p51"/>
          <p:cNvSpPr/>
          <p:nvPr/>
        </p:nvSpPr>
        <p:spPr>
          <a:xfrm>
            <a:off x="1460150" y="18559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1"/>
          <p:cNvSpPr txBox="1"/>
          <p:nvPr/>
        </p:nvSpPr>
        <p:spPr>
          <a:xfrm>
            <a:off x="1460150" y="19020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 Ada</a:t>
            </a:r>
            <a:endParaRPr sz="700"/>
          </a:p>
        </p:txBody>
      </p:sp>
      <p:pic>
        <p:nvPicPr>
          <p:cNvPr id="534" name="Google Shape;5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88" y="2576325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1"/>
          <p:cNvSpPr txBox="1"/>
          <p:nvPr/>
        </p:nvSpPr>
        <p:spPr>
          <a:xfrm>
            <a:off x="255763" y="2307025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Alice</a:t>
            </a:r>
            <a:endParaRPr/>
          </a:p>
        </p:txBody>
      </p:sp>
      <p:sp>
        <p:nvSpPr>
          <p:cNvPr id="536" name="Google Shape;536;p51"/>
          <p:cNvSpPr/>
          <p:nvPr/>
        </p:nvSpPr>
        <p:spPr>
          <a:xfrm>
            <a:off x="1460138" y="27736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1"/>
          <p:cNvSpPr txBox="1"/>
          <p:nvPr/>
        </p:nvSpPr>
        <p:spPr>
          <a:xfrm>
            <a:off x="1460138" y="28197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</a:t>
            </a:r>
            <a:r>
              <a:rPr lang="en" sz="700"/>
              <a:t>1 NFT</a:t>
            </a:r>
            <a:endParaRPr sz="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2"/>
          <p:cNvSpPr txBox="1"/>
          <p:nvPr/>
        </p:nvSpPr>
        <p:spPr>
          <a:xfrm>
            <a:off x="434921" y="458500"/>
            <a:ext cx="5775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The extended UTxO model - With an intermediary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3" name="Google Shape;5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50" y="1349850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2"/>
          <p:cNvSpPr txBox="1"/>
          <p:nvPr/>
        </p:nvSpPr>
        <p:spPr>
          <a:xfrm>
            <a:off x="786300" y="920200"/>
            <a:ext cx="3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2"/>
          <p:cNvSpPr txBox="1"/>
          <p:nvPr/>
        </p:nvSpPr>
        <p:spPr>
          <a:xfrm>
            <a:off x="277125" y="1080550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Bob</a:t>
            </a:r>
            <a:endParaRPr/>
          </a:p>
        </p:txBody>
      </p:sp>
      <p:sp>
        <p:nvSpPr>
          <p:cNvPr id="546" name="Google Shape;546;p52"/>
          <p:cNvSpPr txBox="1"/>
          <p:nvPr/>
        </p:nvSpPr>
        <p:spPr>
          <a:xfrm>
            <a:off x="277125" y="3492025"/>
            <a:ext cx="15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</a:t>
            </a:r>
            <a:r>
              <a:rPr lang="en"/>
              <a:t> address</a:t>
            </a:r>
            <a:endParaRPr/>
          </a:p>
        </p:txBody>
      </p:sp>
      <p:sp>
        <p:nvSpPr>
          <p:cNvPr id="547" name="Google Shape;547;p52"/>
          <p:cNvSpPr/>
          <p:nvPr/>
        </p:nvSpPr>
        <p:spPr>
          <a:xfrm>
            <a:off x="1460150" y="122800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2"/>
          <p:cNvSpPr txBox="1"/>
          <p:nvPr/>
        </p:nvSpPr>
        <p:spPr>
          <a:xfrm>
            <a:off x="1460150" y="127405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20 Ada</a:t>
            </a:r>
            <a:endParaRPr sz="700"/>
          </a:p>
        </p:txBody>
      </p:sp>
      <p:sp>
        <p:nvSpPr>
          <p:cNvPr id="549" name="Google Shape;549;p52"/>
          <p:cNvSpPr/>
          <p:nvPr/>
        </p:nvSpPr>
        <p:spPr>
          <a:xfrm>
            <a:off x="1460150" y="18559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2"/>
          <p:cNvSpPr txBox="1"/>
          <p:nvPr/>
        </p:nvSpPr>
        <p:spPr>
          <a:xfrm>
            <a:off x="1460150" y="19020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 Ada</a:t>
            </a:r>
            <a:endParaRPr sz="700"/>
          </a:p>
        </p:txBody>
      </p:sp>
      <p:pic>
        <p:nvPicPr>
          <p:cNvPr id="551" name="Google Shape;55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75" y="3967125"/>
            <a:ext cx="769724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88" y="2576325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2"/>
          <p:cNvSpPr txBox="1"/>
          <p:nvPr/>
        </p:nvSpPr>
        <p:spPr>
          <a:xfrm>
            <a:off x="255763" y="2307025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Alice</a:t>
            </a:r>
            <a:endParaRPr/>
          </a:p>
        </p:txBody>
      </p:sp>
      <p:sp>
        <p:nvSpPr>
          <p:cNvPr id="554" name="Google Shape;554;p52"/>
          <p:cNvSpPr/>
          <p:nvPr/>
        </p:nvSpPr>
        <p:spPr>
          <a:xfrm>
            <a:off x="1460138" y="27736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2"/>
          <p:cNvSpPr txBox="1"/>
          <p:nvPr/>
        </p:nvSpPr>
        <p:spPr>
          <a:xfrm>
            <a:off x="1460138" y="28197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1 NFT</a:t>
            </a:r>
            <a:endParaRPr sz="700"/>
          </a:p>
        </p:txBody>
      </p:sp>
      <p:sp>
        <p:nvSpPr>
          <p:cNvPr id="556" name="Google Shape;556;p52"/>
          <p:cNvSpPr txBox="1"/>
          <p:nvPr/>
        </p:nvSpPr>
        <p:spPr>
          <a:xfrm>
            <a:off x="3660875" y="1266400"/>
            <a:ext cx="322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Spendable by a transaction if one or both hold</a:t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3"/>
          <p:cNvSpPr txBox="1"/>
          <p:nvPr/>
        </p:nvSpPr>
        <p:spPr>
          <a:xfrm>
            <a:off x="434921" y="458500"/>
            <a:ext cx="5977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The extended UTxO model - With an intermediary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2" name="Google Shape;5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50" y="1349850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3"/>
          <p:cNvSpPr txBox="1"/>
          <p:nvPr/>
        </p:nvSpPr>
        <p:spPr>
          <a:xfrm>
            <a:off x="786300" y="920200"/>
            <a:ext cx="3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3"/>
          <p:cNvSpPr txBox="1"/>
          <p:nvPr/>
        </p:nvSpPr>
        <p:spPr>
          <a:xfrm>
            <a:off x="277125" y="1080550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Bob</a:t>
            </a:r>
            <a:endParaRPr/>
          </a:p>
        </p:txBody>
      </p:sp>
      <p:sp>
        <p:nvSpPr>
          <p:cNvPr id="565" name="Google Shape;565;p53"/>
          <p:cNvSpPr txBox="1"/>
          <p:nvPr/>
        </p:nvSpPr>
        <p:spPr>
          <a:xfrm>
            <a:off x="277125" y="3492025"/>
            <a:ext cx="15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 address</a:t>
            </a:r>
            <a:endParaRPr/>
          </a:p>
        </p:txBody>
      </p:sp>
      <p:sp>
        <p:nvSpPr>
          <p:cNvPr id="566" name="Google Shape;566;p53"/>
          <p:cNvSpPr/>
          <p:nvPr/>
        </p:nvSpPr>
        <p:spPr>
          <a:xfrm>
            <a:off x="1460150" y="122800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3"/>
          <p:cNvSpPr txBox="1"/>
          <p:nvPr/>
        </p:nvSpPr>
        <p:spPr>
          <a:xfrm>
            <a:off x="1460150" y="127405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20 Ada</a:t>
            </a:r>
            <a:endParaRPr sz="700"/>
          </a:p>
        </p:txBody>
      </p:sp>
      <p:sp>
        <p:nvSpPr>
          <p:cNvPr id="568" name="Google Shape;568;p53"/>
          <p:cNvSpPr/>
          <p:nvPr/>
        </p:nvSpPr>
        <p:spPr>
          <a:xfrm>
            <a:off x="1460150" y="18559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3"/>
          <p:cNvSpPr txBox="1"/>
          <p:nvPr/>
        </p:nvSpPr>
        <p:spPr>
          <a:xfrm>
            <a:off x="1460150" y="19020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 Ada</a:t>
            </a:r>
            <a:endParaRPr sz="700"/>
          </a:p>
        </p:txBody>
      </p:sp>
      <p:pic>
        <p:nvPicPr>
          <p:cNvPr id="570" name="Google Shape;57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75" y="3967125"/>
            <a:ext cx="769724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88" y="2576325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3"/>
          <p:cNvSpPr txBox="1"/>
          <p:nvPr/>
        </p:nvSpPr>
        <p:spPr>
          <a:xfrm>
            <a:off x="255763" y="2307025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Alice</a:t>
            </a:r>
            <a:endParaRPr/>
          </a:p>
        </p:txBody>
      </p:sp>
      <p:sp>
        <p:nvSpPr>
          <p:cNvPr id="573" name="Google Shape;573;p53"/>
          <p:cNvSpPr/>
          <p:nvPr/>
        </p:nvSpPr>
        <p:spPr>
          <a:xfrm>
            <a:off x="1460138" y="27736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3"/>
          <p:cNvSpPr txBox="1"/>
          <p:nvPr/>
        </p:nvSpPr>
        <p:spPr>
          <a:xfrm>
            <a:off x="1460138" y="28197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1 NFT</a:t>
            </a:r>
            <a:endParaRPr sz="700"/>
          </a:p>
        </p:txBody>
      </p:sp>
      <p:sp>
        <p:nvSpPr>
          <p:cNvPr id="575" name="Google Shape;575;p53"/>
          <p:cNvSpPr txBox="1"/>
          <p:nvPr/>
        </p:nvSpPr>
        <p:spPr>
          <a:xfrm>
            <a:off x="3572300" y="1588500"/>
            <a:ext cx="5031600" cy="28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Alice is paid at least 25 Ada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6" name="Google Shape;576;p53"/>
          <p:cNvSpPr txBox="1"/>
          <p:nvPr/>
        </p:nvSpPr>
        <p:spPr>
          <a:xfrm>
            <a:off x="3660875" y="1266400"/>
            <a:ext cx="298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Spendable by a transaction if one or both hold</a:t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4"/>
          <p:cNvSpPr txBox="1"/>
          <p:nvPr/>
        </p:nvSpPr>
        <p:spPr>
          <a:xfrm>
            <a:off x="434922" y="458500"/>
            <a:ext cx="5433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The extended UTxO model - With an intermediary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2" name="Google Shape;58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50" y="1349850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4"/>
          <p:cNvSpPr txBox="1"/>
          <p:nvPr/>
        </p:nvSpPr>
        <p:spPr>
          <a:xfrm>
            <a:off x="786300" y="920200"/>
            <a:ext cx="3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4"/>
          <p:cNvSpPr txBox="1"/>
          <p:nvPr/>
        </p:nvSpPr>
        <p:spPr>
          <a:xfrm>
            <a:off x="277125" y="1080550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Bob</a:t>
            </a:r>
            <a:endParaRPr/>
          </a:p>
        </p:txBody>
      </p:sp>
      <p:sp>
        <p:nvSpPr>
          <p:cNvPr id="585" name="Google Shape;585;p54"/>
          <p:cNvSpPr txBox="1"/>
          <p:nvPr/>
        </p:nvSpPr>
        <p:spPr>
          <a:xfrm>
            <a:off x="277125" y="3492025"/>
            <a:ext cx="15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 address</a:t>
            </a:r>
            <a:endParaRPr/>
          </a:p>
        </p:txBody>
      </p:sp>
      <p:sp>
        <p:nvSpPr>
          <p:cNvPr id="586" name="Google Shape;586;p54"/>
          <p:cNvSpPr/>
          <p:nvPr/>
        </p:nvSpPr>
        <p:spPr>
          <a:xfrm>
            <a:off x="1460150" y="122800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4"/>
          <p:cNvSpPr txBox="1"/>
          <p:nvPr/>
        </p:nvSpPr>
        <p:spPr>
          <a:xfrm>
            <a:off x="1460150" y="127405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20 Ada</a:t>
            </a:r>
            <a:endParaRPr sz="700"/>
          </a:p>
        </p:txBody>
      </p:sp>
      <p:sp>
        <p:nvSpPr>
          <p:cNvPr id="588" name="Google Shape;588;p54"/>
          <p:cNvSpPr/>
          <p:nvPr/>
        </p:nvSpPr>
        <p:spPr>
          <a:xfrm>
            <a:off x="1460150" y="18559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4"/>
          <p:cNvSpPr txBox="1"/>
          <p:nvPr/>
        </p:nvSpPr>
        <p:spPr>
          <a:xfrm>
            <a:off x="1460150" y="19020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 Ada</a:t>
            </a:r>
            <a:endParaRPr sz="700"/>
          </a:p>
        </p:txBody>
      </p:sp>
      <p:pic>
        <p:nvPicPr>
          <p:cNvPr id="590" name="Google Shape;59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75" y="3967125"/>
            <a:ext cx="769724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88" y="2576325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4"/>
          <p:cNvSpPr txBox="1"/>
          <p:nvPr/>
        </p:nvSpPr>
        <p:spPr>
          <a:xfrm>
            <a:off x="255763" y="2307025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Alice</a:t>
            </a:r>
            <a:endParaRPr/>
          </a:p>
        </p:txBody>
      </p:sp>
      <p:sp>
        <p:nvSpPr>
          <p:cNvPr id="593" name="Google Shape;593;p54"/>
          <p:cNvSpPr/>
          <p:nvPr/>
        </p:nvSpPr>
        <p:spPr>
          <a:xfrm>
            <a:off x="1460138" y="27736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4"/>
          <p:cNvSpPr txBox="1"/>
          <p:nvPr/>
        </p:nvSpPr>
        <p:spPr>
          <a:xfrm>
            <a:off x="1460138" y="28197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1 NFT</a:t>
            </a:r>
            <a:endParaRPr sz="700"/>
          </a:p>
        </p:txBody>
      </p:sp>
      <p:sp>
        <p:nvSpPr>
          <p:cNvPr id="595" name="Google Shape;595;p54"/>
          <p:cNvSpPr txBox="1"/>
          <p:nvPr/>
        </p:nvSpPr>
        <p:spPr>
          <a:xfrm>
            <a:off x="3572300" y="1588500"/>
            <a:ext cx="5031600" cy="28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Alice is </a:t>
            </a: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paid</a:t>
            </a: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 at least 25 Ada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nd / or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The transaction is signed by Alice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96" name="Google Shape;596;p54"/>
          <p:cNvSpPr txBox="1"/>
          <p:nvPr/>
        </p:nvSpPr>
        <p:spPr>
          <a:xfrm>
            <a:off x="3660875" y="1266400"/>
            <a:ext cx="313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Spendable by a transaction if one or both hold</a:t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/>
        </p:nvSpPr>
        <p:spPr>
          <a:xfrm>
            <a:off x="434933" y="458488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What is Cardano?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6013700" y="2307622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463800" y="1582975"/>
            <a:ext cx="5031600" cy="28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Proof of Stake 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Scalable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Programmable 	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Governance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Interoperable	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" name="Google Shape;154;p28"/>
          <p:cNvSpPr txBox="1"/>
          <p:nvPr/>
        </p:nvSpPr>
        <p:spPr>
          <a:xfrm>
            <a:off x="469200" y="127517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A 3rd generation blockchain that is:</a:t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925" y="1552913"/>
            <a:ext cx="2037675" cy="203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8"/>
          <p:cNvCxnSpPr/>
          <p:nvPr/>
        </p:nvCxnSpPr>
        <p:spPr>
          <a:xfrm flipH="1" rot="10800000">
            <a:off x="2176100" y="2451825"/>
            <a:ext cx="384900" cy="179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8"/>
          <p:cNvSpPr txBox="1"/>
          <p:nvPr/>
        </p:nvSpPr>
        <p:spPr>
          <a:xfrm>
            <a:off x="2588700" y="2276875"/>
            <a:ext cx="382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EUTxO model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5"/>
          <p:cNvSpPr txBox="1"/>
          <p:nvPr/>
        </p:nvSpPr>
        <p:spPr>
          <a:xfrm>
            <a:off x="434925" y="458500"/>
            <a:ext cx="5868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The extended UTxO model - With an intermediary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55"/>
          <p:cNvSpPr/>
          <p:nvPr/>
        </p:nvSpPr>
        <p:spPr>
          <a:xfrm>
            <a:off x="3666975" y="2650825"/>
            <a:ext cx="1272000" cy="6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5"/>
          <p:cNvSpPr txBox="1"/>
          <p:nvPr/>
        </p:nvSpPr>
        <p:spPr>
          <a:xfrm>
            <a:off x="3666825" y="2765875"/>
            <a:ext cx="12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</a:t>
            </a:r>
            <a:endParaRPr/>
          </a:p>
        </p:txBody>
      </p:sp>
      <p:pic>
        <p:nvPicPr>
          <p:cNvPr id="604" name="Google Shape;60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675" y="1233237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5"/>
          <p:cNvSpPr txBox="1"/>
          <p:nvPr/>
        </p:nvSpPr>
        <p:spPr>
          <a:xfrm>
            <a:off x="7933225" y="803588"/>
            <a:ext cx="3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5"/>
          <p:cNvSpPr txBox="1"/>
          <p:nvPr/>
        </p:nvSpPr>
        <p:spPr>
          <a:xfrm>
            <a:off x="7424050" y="963938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Bob</a:t>
            </a:r>
            <a:endParaRPr/>
          </a:p>
        </p:txBody>
      </p:sp>
      <p:sp>
        <p:nvSpPr>
          <p:cNvPr id="607" name="Google Shape;607;p55"/>
          <p:cNvSpPr txBox="1"/>
          <p:nvPr/>
        </p:nvSpPr>
        <p:spPr>
          <a:xfrm>
            <a:off x="7449525" y="3416900"/>
            <a:ext cx="16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Contract</a:t>
            </a:r>
            <a:r>
              <a:rPr lang="en"/>
              <a:t> address</a:t>
            </a:r>
            <a:endParaRPr/>
          </a:p>
        </p:txBody>
      </p:sp>
      <p:sp>
        <p:nvSpPr>
          <p:cNvPr id="608" name="Google Shape;608;p55"/>
          <p:cNvSpPr/>
          <p:nvPr/>
        </p:nvSpPr>
        <p:spPr>
          <a:xfrm>
            <a:off x="6745650" y="1111388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5"/>
          <p:cNvSpPr txBox="1"/>
          <p:nvPr/>
        </p:nvSpPr>
        <p:spPr>
          <a:xfrm>
            <a:off x="6745650" y="1157438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20 Ada</a:t>
            </a:r>
            <a:endParaRPr sz="700"/>
          </a:p>
        </p:txBody>
      </p:sp>
      <p:sp>
        <p:nvSpPr>
          <p:cNvPr id="610" name="Google Shape;610;p55"/>
          <p:cNvSpPr/>
          <p:nvPr/>
        </p:nvSpPr>
        <p:spPr>
          <a:xfrm>
            <a:off x="6745650" y="1739363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5"/>
          <p:cNvSpPr txBox="1"/>
          <p:nvPr/>
        </p:nvSpPr>
        <p:spPr>
          <a:xfrm>
            <a:off x="6745650" y="1785413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 Ada</a:t>
            </a:r>
            <a:endParaRPr sz="700"/>
          </a:p>
        </p:txBody>
      </p:sp>
      <p:pic>
        <p:nvPicPr>
          <p:cNvPr id="612" name="Google Shape;6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150" y="3817088"/>
            <a:ext cx="769724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313" y="2459712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55"/>
          <p:cNvSpPr txBox="1"/>
          <p:nvPr/>
        </p:nvSpPr>
        <p:spPr>
          <a:xfrm>
            <a:off x="7402688" y="2190413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Alice</a:t>
            </a:r>
            <a:endParaRPr/>
          </a:p>
        </p:txBody>
      </p:sp>
      <p:sp>
        <p:nvSpPr>
          <p:cNvPr id="615" name="Google Shape;615;p55"/>
          <p:cNvSpPr/>
          <p:nvPr/>
        </p:nvSpPr>
        <p:spPr>
          <a:xfrm>
            <a:off x="6930238" y="3817088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5"/>
          <p:cNvSpPr txBox="1"/>
          <p:nvPr/>
        </p:nvSpPr>
        <p:spPr>
          <a:xfrm>
            <a:off x="6930238" y="3817088"/>
            <a:ext cx="4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1 NFT + data</a:t>
            </a:r>
            <a:endParaRPr sz="700"/>
          </a:p>
        </p:txBody>
      </p:sp>
      <p:cxnSp>
        <p:nvCxnSpPr>
          <p:cNvPr id="617" name="Google Shape;617;p55"/>
          <p:cNvCxnSpPr>
            <a:stCxn id="603" idx="3"/>
            <a:endCxn id="616" idx="1"/>
          </p:cNvCxnSpPr>
          <p:nvPr/>
        </p:nvCxnSpPr>
        <p:spPr>
          <a:xfrm>
            <a:off x="4938825" y="2965975"/>
            <a:ext cx="1991400" cy="1051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8" name="Google Shape;6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50" y="1349850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5"/>
          <p:cNvSpPr txBox="1"/>
          <p:nvPr/>
        </p:nvSpPr>
        <p:spPr>
          <a:xfrm>
            <a:off x="786300" y="920200"/>
            <a:ext cx="3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5"/>
          <p:cNvSpPr txBox="1"/>
          <p:nvPr/>
        </p:nvSpPr>
        <p:spPr>
          <a:xfrm>
            <a:off x="277125" y="1080550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Bob</a:t>
            </a:r>
            <a:endParaRPr/>
          </a:p>
        </p:txBody>
      </p:sp>
      <p:sp>
        <p:nvSpPr>
          <p:cNvPr id="621" name="Google Shape;621;p55"/>
          <p:cNvSpPr txBox="1"/>
          <p:nvPr/>
        </p:nvSpPr>
        <p:spPr>
          <a:xfrm>
            <a:off x="277125" y="3492025"/>
            <a:ext cx="15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 address</a:t>
            </a:r>
            <a:endParaRPr/>
          </a:p>
        </p:txBody>
      </p:sp>
      <p:sp>
        <p:nvSpPr>
          <p:cNvPr id="622" name="Google Shape;622;p55"/>
          <p:cNvSpPr/>
          <p:nvPr/>
        </p:nvSpPr>
        <p:spPr>
          <a:xfrm>
            <a:off x="1460150" y="122800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5"/>
          <p:cNvSpPr txBox="1"/>
          <p:nvPr/>
        </p:nvSpPr>
        <p:spPr>
          <a:xfrm>
            <a:off x="1460150" y="127405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20 Ada</a:t>
            </a:r>
            <a:endParaRPr sz="700"/>
          </a:p>
        </p:txBody>
      </p:sp>
      <p:sp>
        <p:nvSpPr>
          <p:cNvPr id="624" name="Google Shape;624;p55"/>
          <p:cNvSpPr/>
          <p:nvPr/>
        </p:nvSpPr>
        <p:spPr>
          <a:xfrm>
            <a:off x="1460150" y="18559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5"/>
          <p:cNvSpPr txBox="1"/>
          <p:nvPr/>
        </p:nvSpPr>
        <p:spPr>
          <a:xfrm>
            <a:off x="1460150" y="19020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 Ada</a:t>
            </a:r>
            <a:endParaRPr sz="700"/>
          </a:p>
        </p:txBody>
      </p:sp>
      <p:pic>
        <p:nvPicPr>
          <p:cNvPr id="626" name="Google Shape;62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75" y="3967125"/>
            <a:ext cx="769724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88" y="2576325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5"/>
          <p:cNvSpPr txBox="1"/>
          <p:nvPr/>
        </p:nvSpPr>
        <p:spPr>
          <a:xfrm>
            <a:off x="255763" y="2307025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Alice</a:t>
            </a:r>
            <a:endParaRPr/>
          </a:p>
        </p:txBody>
      </p:sp>
      <p:sp>
        <p:nvSpPr>
          <p:cNvPr id="629" name="Google Shape;629;p55"/>
          <p:cNvSpPr/>
          <p:nvPr/>
        </p:nvSpPr>
        <p:spPr>
          <a:xfrm>
            <a:off x="1460138" y="27736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5"/>
          <p:cNvSpPr txBox="1"/>
          <p:nvPr/>
        </p:nvSpPr>
        <p:spPr>
          <a:xfrm>
            <a:off x="1460138" y="28197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1 NFT</a:t>
            </a:r>
            <a:endParaRPr sz="700"/>
          </a:p>
        </p:txBody>
      </p:sp>
      <p:cxnSp>
        <p:nvCxnSpPr>
          <p:cNvPr id="631" name="Google Shape;631;p55"/>
          <p:cNvCxnSpPr>
            <a:endCxn id="603" idx="1"/>
          </p:cNvCxnSpPr>
          <p:nvPr/>
        </p:nvCxnSpPr>
        <p:spPr>
          <a:xfrm>
            <a:off x="1958625" y="2954275"/>
            <a:ext cx="17082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2" name="Google Shape;63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1424" y="3384665"/>
            <a:ext cx="409100" cy="52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5125" y="3384675"/>
            <a:ext cx="409100" cy="4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6"/>
          <p:cNvSpPr txBox="1"/>
          <p:nvPr/>
        </p:nvSpPr>
        <p:spPr>
          <a:xfrm>
            <a:off x="434921" y="458500"/>
            <a:ext cx="6086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The extended UTxO model - With an intermediary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56"/>
          <p:cNvSpPr/>
          <p:nvPr/>
        </p:nvSpPr>
        <p:spPr>
          <a:xfrm>
            <a:off x="3666975" y="2650825"/>
            <a:ext cx="1272000" cy="6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6"/>
          <p:cNvSpPr txBox="1"/>
          <p:nvPr/>
        </p:nvSpPr>
        <p:spPr>
          <a:xfrm>
            <a:off x="3666825" y="2765875"/>
            <a:ext cx="12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</a:t>
            </a:r>
            <a:endParaRPr/>
          </a:p>
        </p:txBody>
      </p:sp>
      <p:pic>
        <p:nvPicPr>
          <p:cNvPr id="641" name="Google Shape;64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675" y="1233237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6"/>
          <p:cNvSpPr txBox="1"/>
          <p:nvPr/>
        </p:nvSpPr>
        <p:spPr>
          <a:xfrm>
            <a:off x="7424050" y="963938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Bob</a:t>
            </a:r>
            <a:endParaRPr/>
          </a:p>
        </p:txBody>
      </p:sp>
      <p:sp>
        <p:nvSpPr>
          <p:cNvPr id="643" name="Google Shape;643;p56"/>
          <p:cNvSpPr txBox="1"/>
          <p:nvPr/>
        </p:nvSpPr>
        <p:spPr>
          <a:xfrm>
            <a:off x="7567675" y="3416888"/>
            <a:ext cx="14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 address</a:t>
            </a:r>
            <a:endParaRPr/>
          </a:p>
        </p:txBody>
      </p:sp>
      <p:pic>
        <p:nvPicPr>
          <p:cNvPr id="644" name="Google Shape;64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150" y="3817088"/>
            <a:ext cx="769724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313" y="2459712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6"/>
          <p:cNvSpPr txBox="1"/>
          <p:nvPr/>
        </p:nvSpPr>
        <p:spPr>
          <a:xfrm>
            <a:off x="7402688" y="2190413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Alice</a:t>
            </a:r>
            <a:endParaRPr/>
          </a:p>
        </p:txBody>
      </p:sp>
      <p:pic>
        <p:nvPicPr>
          <p:cNvPr id="647" name="Google Shape;6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50" y="1349850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6"/>
          <p:cNvSpPr txBox="1"/>
          <p:nvPr/>
        </p:nvSpPr>
        <p:spPr>
          <a:xfrm>
            <a:off x="786300" y="920200"/>
            <a:ext cx="3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6"/>
          <p:cNvSpPr txBox="1"/>
          <p:nvPr/>
        </p:nvSpPr>
        <p:spPr>
          <a:xfrm>
            <a:off x="277125" y="1080550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Bob</a:t>
            </a:r>
            <a:endParaRPr/>
          </a:p>
        </p:txBody>
      </p:sp>
      <p:sp>
        <p:nvSpPr>
          <p:cNvPr id="650" name="Google Shape;650;p56"/>
          <p:cNvSpPr txBox="1"/>
          <p:nvPr/>
        </p:nvSpPr>
        <p:spPr>
          <a:xfrm>
            <a:off x="277125" y="3492025"/>
            <a:ext cx="15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 address</a:t>
            </a:r>
            <a:endParaRPr/>
          </a:p>
        </p:txBody>
      </p:sp>
      <p:sp>
        <p:nvSpPr>
          <p:cNvPr id="651" name="Google Shape;651;p56"/>
          <p:cNvSpPr/>
          <p:nvPr/>
        </p:nvSpPr>
        <p:spPr>
          <a:xfrm>
            <a:off x="1460150" y="122800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6"/>
          <p:cNvSpPr txBox="1"/>
          <p:nvPr/>
        </p:nvSpPr>
        <p:spPr>
          <a:xfrm>
            <a:off x="1460150" y="127405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20 Ada</a:t>
            </a:r>
            <a:endParaRPr sz="700"/>
          </a:p>
        </p:txBody>
      </p:sp>
      <p:sp>
        <p:nvSpPr>
          <p:cNvPr id="653" name="Google Shape;653;p56"/>
          <p:cNvSpPr/>
          <p:nvPr/>
        </p:nvSpPr>
        <p:spPr>
          <a:xfrm>
            <a:off x="1460150" y="18559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6"/>
          <p:cNvSpPr txBox="1"/>
          <p:nvPr/>
        </p:nvSpPr>
        <p:spPr>
          <a:xfrm>
            <a:off x="1460150" y="19020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 Ada</a:t>
            </a:r>
            <a:endParaRPr sz="700"/>
          </a:p>
        </p:txBody>
      </p:sp>
      <p:pic>
        <p:nvPicPr>
          <p:cNvPr id="655" name="Google Shape;65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75" y="3967125"/>
            <a:ext cx="769724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88" y="2576325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6"/>
          <p:cNvSpPr txBox="1"/>
          <p:nvPr/>
        </p:nvSpPr>
        <p:spPr>
          <a:xfrm>
            <a:off x="255763" y="2307025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Alice</a:t>
            </a:r>
            <a:endParaRPr/>
          </a:p>
        </p:txBody>
      </p:sp>
      <p:sp>
        <p:nvSpPr>
          <p:cNvPr id="658" name="Google Shape;658;p56"/>
          <p:cNvSpPr/>
          <p:nvPr/>
        </p:nvSpPr>
        <p:spPr>
          <a:xfrm>
            <a:off x="1460138" y="4151888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6"/>
          <p:cNvSpPr txBox="1"/>
          <p:nvPr/>
        </p:nvSpPr>
        <p:spPr>
          <a:xfrm>
            <a:off x="1460138" y="4151888"/>
            <a:ext cx="4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1 NFT + data</a:t>
            </a:r>
            <a:endParaRPr sz="700"/>
          </a:p>
        </p:txBody>
      </p:sp>
      <p:cxnSp>
        <p:nvCxnSpPr>
          <p:cNvPr id="660" name="Google Shape;660;p56"/>
          <p:cNvCxnSpPr>
            <a:endCxn id="640" idx="1"/>
          </p:cNvCxnSpPr>
          <p:nvPr/>
        </p:nvCxnSpPr>
        <p:spPr>
          <a:xfrm>
            <a:off x="1958625" y="1445275"/>
            <a:ext cx="1708200" cy="152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56"/>
          <p:cNvCxnSpPr>
            <a:endCxn id="640" idx="1"/>
          </p:cNvCxnSpPr>
          <p:nvPr/>
        </p:nvCxnSpPr>
        <p:spPr>
          <a:xfrm>
            <a:off x="1974225" y="2041675"/>
            <a:ext cx="1692600" cy="924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56"/>
          <p:cNvCxnSpPr>
            <a:endCxn id="640" idx="1"/>
          </p:cNvCxnSpPr>
          <p:nvPr/>
        </p:nvCxnSpPr>
        <p:spPr>
          <a:xfrm flipH="1" rot="10800000">
            <a:off x="1958625" y="2965975"/>
            <a:ext cx="1708200" cy="1362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7"/>
          <p:cNvSpPr txBox="1"/>
          <p:nvPr/>
        </p:nvSpPr>
        <p:spPr>
          <a:xfrm>
            <a:off x="434922" y="458500"/>
            <a:ext cx="5490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The extended UTxO model - With an intermediary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57"/>
          <p:cNvSpPr/>
          <p:nvPr/>
        </p:nvSpPr>
        <p:spPr>
          <a:xfrm>
            <a:off x="3666975" y="2650825"/>
            <a:ext cx="1272000" cy="6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7"/>
          <p:cNvSpPr txBox="1"/>
          <p:nvPr/>
        </p:nvSpPr>
        <p:spPr>
          <a:xfrm>
            <a:off x="3666825" y="2765875"/>
            <a:ext cx="12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</a:t>
            </a:r>
            <a:endParaRPr/>
          </a:p>
        </p:txBody>
      </p:sp>
      <p:pic>
        <p:nvPicPr>
          <p:cNvPr id="670" name="Google Shape;67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675" y="1233237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7"/>
          <p:cNvSpPr txBox="1"/>
          <p:nvPr/>
        </p:nvSpPr>
        <p:spPr>
          <a:xfrm>
            <a:off x="7424050" y="963938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Bob</a:t>
            </a:r>
            <a:endParaRPr/>
          </a:p>
        </p:txBody>
      </p:sp>
      <p:sp>
        <p:nvSpPr>
          <p:cNvPr id="672" name="Google Shape;672;p57"/>
          <p:cNvSpPr txBox="1"/>
          <p:nvPr/>
        </p:nvSpPr>
        <p:spPr>
          <a:xfrm>
            <a:off x="7567675" y="3416888"/>
            <a:ext cx="14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 address</a:t>
            </a:r>
            <a:endParaRPr/>
          </a:p>
        </p:txBody>
      </p:sp>
      <p:pic>
        <p:nvPicPr>
          <p:cNvPr id="673" name="Google Shape;67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150" y="3817088"/>
            <a:ext cx="769724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313" y="2459712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7"/>
          <p:cNvSpPr txBox="1"/>
          <p:nvPr/>
        </p:nvSpPr>
        <p:spPr>
          <a:xfrm>
            <a:off x="7402688" y="2190413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Alice</a:t>
            </a:r>
            <a:endParaRPr/>
          </a:p>
        </p:txBody>
      </p:sp>
      <p:pic>
        <p:nvPicPr>
          <p:cNvPr id="676" name="Google Shape;6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50" y="1349850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57"/>
          <p:cNvSpPr txBox="1"/>
          <p:nvPr/>
        </p:nvSpPr>
        <p:spPr>
          <a:xfrm>
            <a:off x="277125" y="1080550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Bob</a:t>
            </a:r>
            <a:endParaRPr/>
          </a:p>
        </p:txBody>
      </p:sp>
      <p:sp>
        <p:nvSpPr>
          <p:cNvPr id="678" name="Google Shape;678;p57"/>
          <p:cNvSpPr txBox="1"/>
          <p:nvPr/>
        </p:nvSpPr>
        <p:spPr>
          <a:xfrm>
            <a:off x="277125" y="3492025"/>
            <a:ext cx="15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 address</a:t>
            </a:r>
            <a:endParaRPr/>
          </a:p>
        </p:txBody>
      </p:sp>
      <p:sp>
        <p:nvSpPr>
          <p:cNvPr id="679" name="Google Shape;679;p57"/>
          <p:cNvSpPr/>
          <p:nvPr/>
        </p:nvSpPr>
        <p:spPr>
          <a:xfrm>
            <a:off x="1460150" y="122800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7"/>
          <p:cNvSpPr txBox="1"/>
          <p:nvPr/>
        </p:nvSpPr>
        <p:spPr>
          <a:xfrm>
            <a:off x="1460150" y="127405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20 Ada</a:t>
            </a:r>
            <a:endParaRPr sz="700"/>
          </a:p>
        </p:txBody>
      </p:sp>
      <p:sp>
        <p:nvSpPr>
          <p:cNvPr id="681" name="Google Shape;681;p57"/>
          <p:cNvSpPr/>
          <p:nvPr/>
        </p:nvSpPr>
        <p:spPr>
          <a:xfrm>
            <a:off x="1460150" y="18559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7"/>
          <p:cNvSpPr txBox="1"/>
          <p:nvPr/>
        </p:nvSpPr>
        <p:spPr>
          <a:xfrm>
            <a:off x="1460150" y="19020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 Ada</a:t>
            </a:r>
            <a:endParaRPr sz="700"/>
          </a:p>
        </p:txBody>
      </p:sp>
      <p:pic>
        <p:nvPicPr>
          <p:cNvPr id="683" name="Google Shape;68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75" y="3967125"/>
            <a:ext cx="769724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88" y="2576325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7"/>
          <p:cNvSpPr txBox="1"/>
          <p:nvPr/>
        </p:nvSpPr>
        <p:spPr>
          <a:xfrm>
            <a:off x="255763" y="2307025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Alice</a:t>
            </a:r>
            <a:endParaRPr/>
          </a:p>
        </p:txBody>
      </p:sp>
      <p:sp>
        <p:nvSpPr>
          <p:cNvPr id="686" name="Google Shape;686;p57"/>
          <p:cNvSpPr/>
          <p:nvPr/>
        </p:nvSpPr>
        <p:spPr>
          <a:xfrm>
            <a:off x="1460138" y="4151888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7"/>
          <p:cNvSpPr txBox="1"/>
          <p:nvPr/>
        </p:nvSpPr>
        <p:spPr>
          <a:xfrm>
            <a:off x="1460138" y="4151888"/>
            <a:ext cx="4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1 NFT </a:t>
            </a:r>
            <a:r>
              <a:rPr lang="en" sz="700"/>
              <a:t>+ data</a:t>
            </a:r>
            <a:endParaRPr sz="700"/>
          </a:p>
        </p:txBody>
      </p:sp>
      <p:cxnSp>
        <p:nvCxnSpPr>
          <p:cNvPr id="688" name="Google Shape;688;p57"/>
          <p:cNvCxnSpPr>
            <a:endCxn id="669" idx="1"/>
          </p:cNvCxnSpPr>
          <p:nvPr/>
        </p:nvCxnSpPr>
        <p:spPr>
          <a:xfrm>
            <a:off x="1958625" y="1445275"/>
            <a:ext cx="1708200" cy="152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57"/>
          <p:cNvCxnSpPr>
            <a:endCxn id="669" idx="1"/>
          </p:cNvCxnSpPr>
          <p:nvPr/>
        </p:nvCxnSpPr>
        <p:spPr>
          <a:xfrm>
            <a:off x="1974225" y="2041675"/>
            <a:ext cx="1692600" cy="924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57"/>
          <p:cNvCxnSpPr>
            <a:endCxn id="669" idx="1"/>
          </p:cNvCxnSpPr>
          <p:nvPr/>
        </p:nvCxnSpPr>
        <p:spPr>
          <a:xfrm flipH="1" rot="10800000">
            <a:off x="1958625" y="2965975"/>
            <a:ext cx="1708200" cy="1362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57"/>
          <p:cNvCxnSpPr>
            <a:endCxn id="692" idx="1"/>
          </p:cNvCxnSpPr>
          <p:nvPr/>
        </p:nvCxnSpPr>
        <p:spPr>
          <a:xfrm flipH="1" rot="10800000">
            <a:off x="4945100" y="1556450"/>
            <a:ext cx="1940700" cy="1418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57"/>
          <p:cNvSpPr/>
          <p:nvPr/>
        </p:nvSpPr>
        <p:spPr>
          <a:xfrm>
            <a:off x="6885800" y="270722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7"/>
          <p:cNvSpPr txBox="1"/>
          <p:nvPr/>
        </p:nvSpPr>
        <p:spPr>
          <a:xfrm>
            <a:off x="6885800" y="275327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25</a:t>
            </a:r>
            <a:r>
              <a:rPr lang="en" sz="700"/>
              <a:t> Ada</a:t>
            </a:r>
            <a:endParaRPr sz="700"/>
          </a:p>
        </p:txBody>
      </p:sp>
      <p:sp>
        <p:nvSpPr>
          <p:cNvPr id="695" name="Google Shape;695;p57"/>
          <p:cNvSpPr/>
          <p:nvPr/>
        </p:nvSpPr>
        <p:spPr>
          <a:xfrm>
            <a:off x="6885800" y="136415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7"/>
          <p:cNvSpPr txBox="1"/>
          <p:nvPr/>
        </p:nvSpPr>
        <p:spPr>
          <a:xfrm>
            <a:off x="6885800" y="141020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5</a:t>
            </a:r>
            <a:r>
              <a:rPr lang="en" sz="700"/>
              <a:t> Ada</a:t>
            </a:r>
            <a:endParaRPr sz="700"/>
          </a:p>
        </p:txBody>
      </p:sp>
      <p:sp>
        <p:nvSpPr>
          <p:cNvPr id="696" name="Google Shape;696;p57"/>
          <p:cNvSpPr/>
          <p:nvPr/>
        </p:nvSpPr>
        <p:spPr>
          <a:xfrm>
            <a:off x="6885800" y="180540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7"/>
          <p:cNvSpPr txBox="1"/>
          <p:nvPr/>
        </p:nvSpPr>
        <p:spPr>
          <a:xfrm>
            <a:off x="6885800" y="185145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 NFT</a:t>
            </a:r>
            <a:endParaRPr sz="700"/>
          </a:p>
        </p:txBody>
      </p:sp>
      <p:cxnSp>
        <p:nvCxnSpPr>
          <p:cNvPr id="698" name="Google Shape;698;p57"/>
          <p:cNvCxnSpPr>
            <a:stCxn id="669" idx="3"/>
            <a:endCxn id="697" idx="1"/>
          </p:cNvCxnSpPr>
          <p:nvPr/>
        </p:nvCxnSpPr>
        <p:spPr>
          <a:xfrm flipH="1" rot="10800000">
            <a:off x="4938825" y="1997575"/>
            <a:ext cx="1947000" cy="9684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57"/>
          <p:cNvCxnSpPr>
            <a:stCxn id="669" idx="3"/>
            <a:endCxn id="694" idx="1"/>
          </p:cNvCxnSpPr>
          <p:nvPr/>
        </p:nvCxnSpPr>
        <p:spPr>
          <a:xfrm flipH="1" rot="10800000">
            <a:off x="4938825" y="2899675"/>
            <a:ext cx="1947000" cy="663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0" name="Google Shape;70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5125" y="3384675"/>
            <a:ext cx="409100" cy="4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1125" y="3385849"/>
            <a:ext cx="409100" cy="522566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7"/>
          <p:cNvSpPr txBox="1"/>
          <p:nvPr/>
        </p:nvSpPr>
        <p:spPr>
          <a:xfrm>
            <a:off x="3551363" y="1953325"/>
            <a:ext cx="15609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Alice paid &gt;= 25 Ada</a:t>
            </a:r>
            <a:b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Or</a:t>
            </a:r>
            <a:b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Signed by Alice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3" name="Google Shape;703;p57"/>
          <p:cNvSpPr txBox="1"/>
          <p:nvPr/>
        </p:nvSpPr>
        <p:spPr>
          <a:xfrm>
            <a:off x="3522375" y="1660825"/>
            <a:ext cx="156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The logic :</a:t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8"/>
          <p:cNvSpPr txBox="1"/>
          <p:nvPr/>
        </p:nvSpPr>
        <p:spPr>
          <a:xfrm>
            <a:off x="434921" y="458500"/>
            <a:ext cx="6231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The extended UTxO model - With an intermediary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58"/>
          <p:cNvSpPr/>
          <p:nvPr/>
        </p:nvSpPr>
        <p:spPr>
          <a:xfrm>
            <a:off x="3666975" y="2650825"/>
            <a:ext cx="1272000" cy="6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8"/>
          <p:cNvSpPr txBox="1"/>
          <p:nvPr/>
        </p:nvSpPr>
        <p:spPr>
          <a:xfrm>
            <a:off x="3666825" y="2765875"/>
            <a:ext cx="12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</a:t>
            </a:r>
            <a:endParaRPr/>
          </a:p>
        </p:txBody>
      </p:sp>
      <p:pic>
        <p:nvPicPr>
          <p:cNvPr id="711" name="Google Shape;7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675" y="1233237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8"/>
          <p:cNvSpPr txBox="1"/>
          <p:nvPr/>
        </p:nvSpPr>
        <p:spPr>
          <a:xfrm>
            <a:off x="7424050" y="963938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Bob</a:t>
            </a:r>
            <a:endParaRPr/>
          </a:p>
        </p:txBody>
      </p:sp>
      <p:sp>
        <p:nvSpPr>
          <p:cNvPr id="713" name="Google Shape;713;p58"/>
          <p:cNvSpPr txBox="1"/>
          <p:nvPr/>
        </p:nvSpPr>
        <p:spPr>
          <a:xfrm>
            <a:off x="7567675" y="3416888"/>
            <a:ext cx="14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 address</a:t>
            </a:r>
            <a:endParaRPr/>
          </a:p>
        </p:txBody>
      </p:sp>
      <p:pic>
        <p:nvPicPr>
          <p:cNvPr id="714" name="Google Shape;71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150" y="3817088"/>
            <a:ext cx="769724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313" y="2459712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8"/>
          <p:cNvSpPr txBox="1"/>
          <p:nvPr/>
        </p:nvSpPr>
        <p:spPr>
          <a:xfrm>
            <a:off x="7402688" y="2190413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Alice</a:t>
            </a:r>
            <a:endParaRPr/>
          </a:p>
        </p:txBody>
      </p:sp>
      <p:pic>
        <p:nvPicPr>
          <p:cNvPr id="717" name="Google Shape;71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50" y="1349850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8"/>
          <p:cNvSpPr txBox="1"/>
          <p:nvPr/>
        </p:nvSpPr>
        <p:spPr>
          <a:xfrm>
            <a:off x="786300" y="920200"/>
            <a:ext cx="3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8"/>
          <p:cNvSpPr txBox="1"/>
          <p:nvPr/>
        </p:nvSpPr>
        <p:spPr>
          <a:xfrm>
            <a:off x="277125" y="1080550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Bob</a:t>
            </a:r>
            <a:endParaRPr/>
          </a:p>
        </p:txBody>
      </p:sp>
      <p:sp>
        <p:nvSpPr>
          <p:cNvPr id="720" name="Google Shape;720;p58"/>
          <p:cNvSpPr txBox="1"/>
          <p:nvPr/>
        </p:nvSpPr>
        <p:spPr>
          <a:xfrm>
            <a:off x="277125" y="3492025"/>
            <a:ext cx="15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 address</a:t>
            </a:r>
            <a:endParaRPr/>
          </a:p>
        </p:txBody>
      </p:sp>
      <p:sp>
        <p:nvSpPr>
          <p:cNvPr id="721" name="Google Shape;721;p58"/>
          <p:cNvSpPr/>
          <p:nvPr/>
        </p:nvSpPr>
        <p:spPr>
          <a:xfrm>
            <a:off x="1460150" y="122800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8"/>
          <p:cNvSpPr txBox="1"/>
          <p:nvPr/>
        </p:nvSpPr>
        <p:spPr>
          <a:xfrm>
            <a:off x="1460150" y="127405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20 Ada</a:t>
            </a:r>
            <a:endParaRPr sz="700"/>
          </a:p>
        </p:txBody>
      </p:sp>
      <p:sp>
        <p:nvSpPr>
          <p:cNvPr id="723" name="Google Shape;723;p58"/>
          <p:cNvSpPr/>
          <p:nvPr/>
        </p:nvSpPr>
        <p:spPr>
          <a:xfrm>
            <a:off x="1460150" y="18559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8"/>
          <p:cNvSpPr txBox="1"/>
          <p:nvPr/>
        </p:nvSpPr>
        <p:spPr>
          <a:xfrm>
            <a:off x="1460150" y="19020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 Ada</a:t>
            </a:r>
            <a:endParaRPr sz="700"/>
          </a:p>
        </p:txBody>
      </p:sp>
      <p:pic>
        <p:nvPicPr>
          <p:cNvPr id="725" name="Google Shape;72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75" y="3967125"/>
            <a:ext cx="769724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88" y="2576325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8"/>
          <p:cNvSpPr txBox="1"/>
          <p:nvPr/>
        </p:nvSpPr>
        <p:spPr>
          <a:xfrm>
            <a:off x="255763" y="2307025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Alice</a:t>
            </a:r>
            <a:endParaRPr/>
          </a:p>
        </p:txBody>
      </p:sp>
      <p:sp>
        <p:nvSpPr>
          <p:cNvPr id="728" name="Google Shape;728;p58"/>
          <p:cNvSpPr/>
          <p:nvPr/>
        </p:nvSpPr>
        <p:spPr>
          <a:xfrm>
            <a:off x="1460138" y="4151888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8"/>
          <p:cNvSpPr txBox="1"/>
          <p:nvPr/>
        </p:nvSpPr>
        <p:spPr>
          <a:xfrm>
            <a:off x="1460138" y="4151888"/>
            <a:ext cx="4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1 NFT + data</a:t>
            </a:r>
            <a:endParaRPr sz="700"/>
          </a:p>
        </p:txBody>
      </p:sp>
      <p:cxnSp>
        <p:nvCxnSpPr>
          <p:cNvPr id="730" name="Google Shape;730;p58"/>
          <p:cNvCxnSpPr>
            <a:endCxn id="710" idx="1"/>
          </p:cNvCxnSpPr>
          <p:nvPr/>
        </p:nvCxnSpPr>
        <p:spPr>
          <a:xfrm>
            <a:off x="1958625" y="1445275"/>
            <a:ext cx="1708200" cy="152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58"/>
          <p:cNvCxnSpPr>
            <a:endCxn id="710" idx="1"/>
          </p:cNvCxnSpPr>
          <p:nvPr/>
        </p:nvCxnSpPr>
        <p:spPr>
          <a:xfrm>
            <a:off x="1974225" y="2041675"/>
            <a:ext cx="1692600" cy="924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58"/>
          <p:cNvCxnSpPr>
            <a:endCxn id="710" idx="1"/>
          </p:cNvCxnSpPr>
          <p:nvPr/>
        </p:nvCxnSpPr>
        <p:spPr>
          <a:xfrm flipH="1" rot="10800000">
            <a:off x="1958625" y="2965975"/>
            <a:ext cx="1708200" cy="1362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3" name="Google Shape;733;p58"/>
          <p:cNvSpPr/>
          <p:nvPr/>
        </p:nvSpPr>
        <p:spPr>
          <a:xfrm>
            <a:off x="6885800" y="270722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58"/>
          <p:cNvSpPr txBox="1"/>
          <p:nvPr/>
        </p:nvSpPr>
        <p:spPr>
          <a:xfrm>
            <a:off x="6885800" y="275327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30</a:t>
            </a:r>
            <a:r>
              <a:rPr lang="en" sz="700"/>
              <a:t> Ada</a:t>
            </a:r>
            <a:endParaRPr sz="700"/>
          </a:p>
        </p:txBody>
      </p:sp>
      <p:sp>
        <p:nvSpPr>
          <p:cNvPr id="735" name="Google Shape;735;p58"/>
          <p:cNvSpPr/>
          <p:nvPr/>
        </p:nvSpPr>
        <p:spPr>
          <a:xfrm>
            <a:off x="6885800" y="180540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8"/>
          <p:cNvSpPr txBox="1"/>
          <p:nvPr/>
        </p:nvSpPr>
        <p:spPr>
          <a:xfrm>
            <a:off x="6885800" y="185145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 NFT</a:t>
            </a:r>
            <a:endParaRPr sz="700"/>
          </a:p>
        </p:txBody>
      </p:sp>
      <p:cxnSp>
        <p:nvCxnSpPr>
          <p:cNvPr id="737" name="Google Shape;737;p58"/>
          <p:cNvCxnSpPr>
            <a:stCxn id="710" idx="3"/>
            <a:endCxn id="736" idx="1"/>
          </p:cNvCxnSpPr>
          <p:nvPr/>
        </p:nvCxnSpPr>
        <p:spPr>
          <a:xfrm flipH="1" rot="10800000">
            <a:off x="4938825" y="1997575"/>
            <a:ext cx="1947000" cy="9684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58"/>
          <p:cNvCxnSpPr>
            <a:stCxn id="710" idx="3"/>
            <a:endCxn id="734" idx="1"/>
          </p:cNvCxnSpPr>
          <p:nvPr/>
        </p:nvCxnSpPr>
        <p:spPr>
          <a:xfrm flipH="1" rot="10800000">
            <a:off x="4938825" y="2899675"/>
            <a:ext cx="1947000" cy="663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9" name="Google Shape;73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5125" y="3384675"/>
            <a:ext cx="409100" cy="4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1125" y="3385849"/>
            <a:ext cx="409100" cy="52256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58"/>
          <p:cNvSpPr txBox="1"/>
          <p:nvPr/>
        </p:nvSpPr>
        <p:spPr>
          <a:xfrm>
            <a:off x="3551363" y="1953325"/>
            <a:ext cx="15609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Alice paid &gt;= 25 Ada</a:t>
            </a:r>
            <a:b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Or</a:t>
            </a:r>
            <a:b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Signed by Alice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2" name="Google Shape;742;p58"/>
          <p:cNvSpPr txBox="1"/>
          <p:nvPr/>
        </p:nvSpPr>
        <p:spPr>
          <a:xfrm>
            <a:off x="3522375" y="1660825"/>
            <a:ext cx="156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The logic :</a:t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9"/>
          <p:cNvSpPr txBox="1"/>
          <p:nvPr/>
        </p:nvSpPr>
        <p:spPr>
          <a:xfrm>
            <a:off x="434918" y="458500"/>
            <a:ext cx="7621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The extended UTxO model - With an intermediary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59"/>
          <p:cNvSpPr/>
          <p:nvPr/>
        </p:nvSpPr>
        <p:spPr>
          <a:xfrm>
            <a:off x="3666975" y="2650825"/>
            <a:ext cx="1272000" cy="6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59"/>
          <p:cNvSpPr txBox="1"/>
          <p:nvPr/>
        </p:nvSpPr>
        <p:spPr>
          <a:xfrm>
            <a:off x="3666825" y="2765875"/>
            <a:ext cx="12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</a:t>
            </a:r>
            <a:endParaRPr/>
          </a:p>
        </p:txBody>
      </p:sp>
      <p:pic>
        <p:nvPicPr>
          <p:cNvPr id="750" name="Google Shape;7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675" y="1233237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9"/>
          <p:cNvSpPr txBox="1"/>
          <p:nvPr/>
        </p:nvSpPr>
        <p:spPr>
          <a:xfrm>
            <a:off x="7424050" y="963938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Bob</a:t>
            </a:r>
            <a:endParaRPr/>
          </a:p>
        </p:txBody>
      </p:sp>
      <p:sp>
        <p:nvSpPr>
          <p:cNvPr id="752" name="Google Shape;752;p59"/>
          <p:cNvSpPr txBox="1"/>
          <p:nvPr/>
        </p:nvSpPr>
        <p:spPr>
          <a:xfrm>
            <a:off x="7567675" y="3416888"/>
            <a:ext cx="14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 address</a:t>
            </a:r>
            <a:endParaRPr/>
          </a:p>
        </p:txBody>
      </p:sp>
      <p:pic>
        <p:nvPicPr>
          <p:cNvPr id="753" name="Google Shape;75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150" y="3817088"/>
            <a:ext cx="769724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313" y="2459712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59"/>
          <p:cNvSpPr txBox="1"/>
          <p:nvPr/>
        </p:nvSpPr>
        <p:spPr>
          <a:xfrm>
            <a:off x="7402688" y="2190413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Alice</a:t>
            </a:r>
            <a:endParaRPr/>
          </a:p>
        </p:txBody>
      </p:sp>
      <p:pic>
        <p:nvPicPr>
          <p:cNvPr id="756" name="Google Shape;7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50" y="1349850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9"/>
          <p:cNvSpPr txBox="1"/>
          <p:nvPr/>
        </p:nvSpPr>
        <p:spPr>
          <a:xfrm>
            <a:off x="786300" y="920200"/>
            <a:ext cx="3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9"/>
          <p:cNvSpPr txBox="1"/>
          <p:nvPr/>
        </p:nvSpPr>
        <p:spPr>
          <a:xfrm>
            <a:off x="277125" y="1080550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Bob</a:t>
            </a:r>
            <a:endParaRPr/>
          </a:p>
        </p:txBody>
      </p:sp>
      <p:sp>
        <p:nvSpPr>
          <p:cNvPr id="759" name="Google Shape;759;p59"/>
          <p:cNvSpPr txBox="1"/>
          <p:nvPr/>
        </p:nvSpPr>
        <p:spPr>
          <a:xfrm>
            <a:off x="277125" y="3492025"/>
            <a:ext cx="15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 address</a:t>
            </a:r>
            <a:endParaRPr/>
          </a:p>
        </p:txBody>
      </p:sp>
      <p:sp>
        <p:nvSpPr>
          <p:cNvPr id="760" name="Google Shape;760;p59"/>
          <p:cNvSpPr/>
          <p:nvPr/>
        </p:nvSpPr>
        <p:spPr>
          <a:xfrm>
            <a:off x="1460150" y="122800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59"/>
          <p:cNvSpPr txBox="1"/>
          <p:nvPr/>
        </p:nvSpPr>
        <p:spPr>
          <a:xfrm>
            <a:off x="1460150" y="127405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20 Ada</a:t>
            </a:r>
            <a:endParaRPr sz="700"/>
          </a:p>
        </p:txBody>
      </p:sp>
      <p:sp>
        <p:nvSpPr>
          <p:cNvPr id="762" name="Google Shape;762;p59"/>
          <p:cNvSpPr/>
          <p:nvPr/>
        </p:nvSpPr>
        <p:spPr>
          <a:xfrm>
            <a:off x="1460150" y="18559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9"/>
          <p:cNvSpPr txBox="1"/>
          <p:nvPr/>
        </p:nvSpPr>
        <p:spPr>
          <a:xfrm>
            <a:off x="1460150" y="19020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 Ada</a:t>
            </a:r>
            <a:endParaRPr sz="700"/>
          </a:p>
        </p:txBody>
      </p:sp>
      <p:pic>
        <p:nvPicPr>
          <p:cNvPr id="764" name="Google Shape;76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75" y="3967125"/>
            <a:ext cx="769724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88" y="2576325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59"/>
          <p:cNvSpPr txBox="1"/>
          <p:nvPr/>
        </p:nvSpPr>
        <p:spPr>
          <a:xfrm>
            <a:off x="255763" y="2307025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Alice</a:t>
            </a:r>
            <a:endParaRPr/>
          </a:p>
        </p:txBody>
      </p:sp>
      <p:sp>
        <p:nvSpPr>
          <p:cNvPr id="767" name="Google Shape;767;p59"/>
          <p:cNvSpPr/>
          <p:nvPr/>
        </p:nvSpPr>
        <p:spPr>
          <a:xfrm>
            <a:off x="1460138" y="4151888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9"/>
          <p:cNvSpPr txBox="1"/>
          <p:nvPr/>
        </p:nvSpPr>
        <p:spPr>
          <a:xfrm>
            <a:off x="1460138" y="4151888"/>
            <a:ext cx="4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1 NFT + data</a:t>
            </a:r>
            <a:endParaRPr sz="700"/>
          </a:p>
        </p:txBody>
      </p:sp>
      <p:cxnSp>
        <p:nvCxnSpPr>
          <p:cNvPr id="769" name="Google Shape;769;p59"/>
          <p:cNvCxnSpPr>
            <a:endCxn id="749" idx="1"/>
          </p:cNvCxnSpPr>
          <p:nvPr/>
        </p:nvCxnSpPr>
        <p:spPr>
          <a:xfrm flipH="1" rot="10800000">
            <a:off x="1958625" y="2965975"/>
            <a:ext cx="1708200" cy="1362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0" name="Google Shape;770;p59"/>
          <p:cNvSpPr/>
          <p:nvPr/>
        </p:nvSpPr>
        <p:spPr>
          <a:xfrm>
            <a:off x="6859875" y="156655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9"/>
          <p:cNvSpPr txBox="1"/>
          <p:nvPr/>
        </p:nvSpPr>
        <p:spPr>
          <a:xfrm>
            <a:off x="6859875" y="161260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 Ada</a:t>
            </a:r>
            <a:endParaRPr sz="700"/>
          </a:p>
        </p:txBody>
      </p:sp>
      <p:sp>
        <p:nvSpPr>
          <p:cNvPr id="772" name="Google Shape;772;p59"/>
          <p:cNvSpPr/>
          <p:nvPr/>
        </p:nvSpPr>
        <p:spPr>
          <a:xfrm>
            <a:off x="6859875" y="200780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9"/>
          <p:cNvSpPr txBox="1"/>
          <p:nvPr/>
        </p:nvSpPr>
        <p:spPr>
          <a:xfrm>
            <a:off x="6859875" y="205385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 NFT</a:t>
            </a:r>
            <a:endParaRPr sz="700"/>
          </a:p>
        </p:txBody>
      </p:sp>
      <p:cxnSp>
        <p:nvCxnSpPr>
          <p:cNvPr id="774" name="Google Shape;774;p59"/>
          <p:cNvCxnSpPr>
            <a:stCxn id="749" idx="3"/>
            <a:endCxn id="773" idx="1"/>
          </p:cNvCxnSpPr>
          <p:nvPr/>
        </p:nvCxnSpPr>
        <p:spPr>
          <a:xfrm flipH="1" rot="10800000">
            <a:off x="4938825" y="2200075"/>
            <a:ext cx="1921200" cy="7659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5" name="Google Shape;775;p59"/>
          <p:cNvSpPr/>
          <p:nvPr/>
        </p:nvSpPr>
        <p:spPr>
          <a:xfrm>
            <a:off x="6839000" y="112530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9"/>
          <p:cNvSpPr txBox="1"/>
          <p:nvPr/>
        </p:nvSpPr>
        <p:spPr>
          <a:xfrm>
            <a:off x="6839000" y="117135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20 Ada</a:t>
            </a:r>
            <a:endParaRPr sz="700"/>
          </a:p>
        </p:txBody>
      </p:sp>
      <p:sp>
        <p:nvSpPr>
          <p:cNvPr id="777" name="Google Shape;777;p59"/>
          <p:cNvSpPr txBox="1"/>
          <p:nvPr/>
        </p:nvSpPr>
        <p:spPr>
          <a:xfrm>
            <a:off x="3551363" y="1953325"/>
            <a:ext cx="15609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Alice paid &gt;= 25 Ada</a:t>
            </a:r>
            <a:b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Or</a:t>
            </a:r>
            <a:b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Signed by Alice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59"/>
          <p:cNvSpPr txBox="1"/>
          <p:nvPr/>
        </p:nvSpPr>
        <p:spPr>
          <a:xfrm>
            <a:off x="3522375" y="1660825"/>
            <a:ext cx="156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The logic :</a:t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59"/>
          <p:cNvSpPr txBox="1"/>
          <p:nvPr/>
        </p:nvSpPr>
        <p:spPr>
          <a:xfrm>
            <a:off x="3168000" y="4084313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Is this a valid transaction?</a:t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0"/>
          <p:cNvSpPr txBox="1"/>
          <p:nvPr/>
        </p:nvSpPr>
        <p:spPr>
          <a:xfrm>
            <a:off x="434925" y="458500"/>
            <a:ext cx="5469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The extended UTxO model - With an intermediary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60"/>
          <p:cNvSpPr/>
          <p:nvPr/>
        </p:nvSpPr>
        <p:spPr>
          <a:xfrm>
            <a:off x="3666975" y="2650825"/>
            <a:ext cx="1272000" cy="6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60"/>
          <p:cNvSpPr txBox="1"/>
          <p:nvPr/>
        </p:nvSpPr>
        <p:spPr>
          <a:xfrm>
            <a:off x="3666825" y="2765875"/>
            <a:ext cx="12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</a:t>
            </a:r>
            <a:endParaRPr/>
          </a:p>
        </p:txBody>
      </p:sp>
      <p:pic>
        <p:nvPicPr>
          <p:cNvPr id="787" name="Google Shape;7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675" y="1233237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60"/>
          <p:cNvSpPr txBox="1"/>
          <p:nvPr/>
        </p:nvSpPr>
        <p:spPr>
          <a:xfrm>
            <a:off x="7424050" y="963938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Bob</a:t>
            </a:r>
            <a:endParaRPr/>
          </a:p>
        </p:txBody>
      </p:sp>
      <p:sp>
        <p:nvSpPr>
          <p:cNvPr id="789" name="Google Shape;789;p60"/>
          <p:cNvSpPr txBox="1"/>
          <p:nvPr/>
        </p:nvSpPr>
        <p:spPr>
          <a:xfrm>
            <a:off x="7567675" y="3416888"/>
            <a:ext cx="14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 address</a:t>
            </a:r>
            <a:endParaRPr/>
          </a:p>
        </p:txBody>
      </p:sp>
      <p:pic>
        <p:nvPicPr>
          <p:cNvPr id="790" name="Google Shape;7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150" y="3817088"/>
            <a:ext cx="769724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313" y="2459712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60"/>
          <p:cNvSpPr txBox="1"/>
          <p:nvPr/>
        </p:nvSpPr>
        <p:spPr>
          <a:xfrm>
            <a:off x="7402688" y="2190413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Alice</a:t>
            </a:r>
            <a:endParaRPr/>
          </a:p>
        </p:txBody>
      </p:sp>
      <p:pic>
        <p:nvPicPr>
          <p:cNvPr id="793" name="Google Shape;7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50" y="1349850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0"/>
          <p:cNvSpPr txBox="1"/>
          <p:nvPr/>
        </p:nvSpPr>
        <p:spPr>
          <a:xfrm>
            <a:off x="786300" y="920200"/>
            <a:ext cx="3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60"/>
          <p:cNvSpPr txBox="1"/>
          <p:nvPr/>
        </p:nvSpPr>
        <p:spPr>
          <a:xfrm>
            <a:off x="277125" y="1080550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Bob</a:t>
            </a:r>
            <a:endParaRPr/>
          </a:p>
        </p:txBody>
      </p:sp>
      <p:sp>
        <p:nvSpPr>
          <p:cNvPr id="796" name="Google Shape;796;p60"/>
          <p:cNvSpPr txBox="1"/>
          <p:nvPr/>
        </p:nvSpPr>
        <p:spPr>
          <a:xfrm>
            <a:off x="277125" y="3492025"/>
            <a:ext cx="15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 address</a:t>
            </a:r>
            <a:endParaRPr/>
          </a:p>
        </p:txBody>
      </p:sp>
      <p:sp>
        <p:nvSpPr>
          <p:cNvPr id="797" name="Google Shape;797;p60"/>
          <p:cNvSpPr/>
          <p:nvPr/>
        </p:nvSpPr>
        <p:spPr>
          <a:xfrm>
            <a:off x="1460150" y="122800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60"/>
          <p:cNvSpPr txBox="1"/>
          <p:nvPr/>
        </p:nvSpPr>
        <p:spPr>
          <a:xfrm>
            <a:off x="1460150" y="127405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20 Ada</a:t>
            </a:r>
            <a:endParaRPr sz="700"/>
          </a:p>
        </p:txBody>
      </p:sp>
      <p:sp>
        <p:nvSpPr>
          <p:cNvPr id="799" name="Google Shape;799;p60"/>
          <p:cNvSpPr/>
          <p:nvPr/>
        </p:nvSpPr>
        <p:spPr>
          <a:xfrm>
            <a:off x="1460150" y="18559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60"/>
          <p:cNvSpPr txBox="1"/>
          <p:nvPr/>
        </p:nvSpPr>
        <p:spPr>
          <a:xfrm>
            <a:off x="1460150" y="19020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 Ada</a:t>
            </a:r>
            <a:endParaRPr sz="700"/>
          </a:p>
        </p:txBody>
      </p:sp>
      <p:pic>
        <p:nvPicPr>
          <p:cNvPr id="801" name="Google Shape;80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75" y="3967125"/>
            <a:ext cx="769724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88" y="2576325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60"/>
          <p:cNvSpPr txBox="1"/>
          <p:nvPr/>
        </p:nvSpPr>
        <p:spPr>
          <a:xfrm>
            <a:off x="255763" y="2307025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Alice</a:t>
            </a:r>
            <a:endParaRPr/>
          </a:p>
        </p:txBody>
      </p:sp>
      <p:sp>
        <p:nvSpPr>
          <p:cNvPr id="804" name="Google Shape;804;p60"/>
          <p:cNvSpPr/>
          <p:nvPr/>
        </p:nvSpPr>
        <p:spPr>
          <a:xfrm>
            <a:off x="1460138" y="4151888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60"/>
          <p:cNvSpPr txBox="1"/>
          <p:nvPr/>
        </p:nvSpPr>
        <p:spPr>
          <a:xfrm>
            <a:off x="1460138" y="4151888"/>
            <a:ext cx="4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1 NFT + data</a:t>
            </a:r>
            <a:endParaRPr sz="700"/>
          </a:p>
        </p:txBody>
      </p:sp>
      <p:cxnSp>
        <p:nvCxnSpPr>
          <p:cNvPr id="806" name="Google Shape;806;p60"/>
          <p:cNvCxnSpPr>
            <a:endCxn id="786" idx="1"/>
          </p:cNvCxnSpPr>
          <p:nvPr/>
        </p:nvCxnSpPr>
        <p:spPr>
          <a:xfrm flipH="1" rot="10800000">
            <a:off x="1958625" y="2965975"/>
            <a:ext cx="1708200" cy="1362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60"/>
          <p:cNvSpPr/>
          <p:nvPr/>
        </p:nvSpPr>
        <p:spPr>
          <a:xfrm>
            <a:off x="6859875" y="156655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60"/>
          <p:cNvSpPr txBox="1"/>
          <p:nvPr/>
        </p:nvSpPr>
        <p:spPr>
          <a:xfrm>
            <a:off x="6859875" y="161260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 Ada</a:t>
            </a:r>
            <a:endParaRPr sz="700"/>
          </a:p>
        </p:txBody>
      </p:sp>
      <p:sp>
        <p:nvSpPr>
          <p:cNvPr id="809" name="Google Shape;809;p60"/>
          <p:cNvSpPr/>
          <p:nvPr/>
        </p:nvSpPr>
        <p:spPr>
          <a:xfrm>
            <a:off x="6859875" y="200780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60"/>
          <p:cNvSpPr txBox="1"/>
          <p:nvPr/>
        </p:nvSpPr>
        <p:spPr>
          <a:xfrm>
            <a:off x="6859875" y="205385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 NFT</a:t>
            </a:r>
            <a:endParaRPr sz="700"/>
          </a:p>
        </p:txBody>
      </p:sp>
      <p:cxnSp>
        <p:nvCxnSpPr>
          <p:cNvPr id="811" name="Google Shape;811;p60"/>
          <p:cNvCxnSpPr>
            <a:stCxn id="786" idx="3"/>
            <a:endCxn id="810" idx="1"/>
          </p:cNvCxnSpPr>
          <p:nvPr/>
        </p:nvCxnSpPr>
        <p:spPr>
          <a:xfrm flipH="1" rot="10800000">
            <a:off x="4938825" y="2200075"/>
            <a:ext cx="1921200" cy="7659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2" name="Google Shape;812;p60"/>
          <p:cNvSpPr/>
          <p:nvPr/>
        </p:nvSpPr>
        <p:spPr>
          <a:xfrm>
            <a:off x="6839000" y="112530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60"/>
          <p:cNvSpPr txBox="1"/>
          <p:nvPr/>
        </p:nvSpPr>
        <p:spPr>
          <a:xfrm>
            <a:off x="6839000" y="117135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20 Ada</a:t>
            </a:r>
            <a:endParaRPr sz="700"/>
          </a:p>
        </p:txBody>
      </p:sp>
      <p:sp>
        <p:nvSpPr>
          <p:cNvPr id="814" name="Google Shape;814;p60"/>
          <p:cNvSpPr txBox="1"/>
          <p:nvPr/>
        </p:nvSpPr>
        <p:spPr>
          <a:xfrm>
            <a:off x="3168000" y="4084313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Is this a valid transaction?</a:t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It depends…</a:t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5" name="Google Shape;815;p60"/>
          <p:cNvSpPr txBox="1"/>
          <p:nvPr/>
        </p:nvSpPr>
        <p:spPr>
          <a:xfrm>
            <a:off x="3551363" y="1953325"/>
            <a:ext cx="15609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Alice paid &gt;= 25 Ada</a:t>
            </a:r>
            <a:b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Or</a:t>
            </a:r>
            <a:b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Signed by Alice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60"/>
          <p:cNvSpPr txBox="1"/>
          <p:nvPr/>
        </p:nvSpPr>
        <p:spPr>
          <a:xfrm>
            <a:off x="3522375" y="1660825"/>
            <a:ext cx="156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The logic :</a:t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1"/>
          <p:cNvSpPr txBox="1"/>
          <p:nvPr/>
        </p:nvSpPr>
        <p:spPr>
          <a:xfrm>
            <a:off x="699350" y="442900"/>
            <a:ext cx="5479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The extended UTxO model - With an intermediary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61"/>
          <p:cNvSpPr/>
          <p:nvPr/>
        </p:nvSpPr>
        <p:spPr>
          <a:xfrm>
            <a:off x="3666975" y="2650825"/>
            <a:ext cx="1272000" cy="6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61"/>
          <p:cNvSpPr txBox="1"/>
          <p:nvPr/>
        </p:nvSpPr>
        <p:spPr>
          <a:xfrm>
            <a:off x="3666825" y="2765875"/>
            <a:ext cx="12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</a:t>
            </a:r>
            <a:endParaRPr/>
          </a:p>
        </p:txBody>
      </p:sp>
      <p:pic>
        <p:nvPicPr>
          <p:cNvPr id="824" name="Google Shape;8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675" y="1233237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61"/>
          <p:cNvSpPr txBox="1"/>
          <p:nvPr/>
        </p:nvSpPr>
        <p:spPr>
          <a:xfrm>
            <a:off x="7424050" y="963938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Bob</a:t>
            </a:r>
            <a:endParaRPr/>
          </a:p>
        </p:txBody>
      </p:sp>
      <p:sp>
        <p:nvSpPr>
          <p:cNvPr id="826" name="Google Shape;826;p61"/>
          <p:cNvSpPr txBox="1"/>
          <p:nvPr/>
        </p:nvSpPr>
        <p:spPr>
          <a:xfrm>
            <a:off x="7567675" y="3416888"/>
            <a:ext cx="14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 address</a:t>
            </a:r>
            <a:endParaRPr/>
          </a:p>
        </p:txBody>
      </p:sp>
      <p:pic>
        <p:nvPicPr>
          <p:cNvPr id="827" name="Google Shape;82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150" y="3817088"/>
            <a:ext cx="769724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313" y="2459712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61"/>
          <p:cNvSpPr txBox="1"/>
          <p:nvPr/>
        </p:nvSpPr>
        <p:spPr>
          <a:xfrm>
            <a:off x="7402688" y="2190413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Alice</a:t>
            </a:r>
            <a:endParaRPr/>
          </a:p>
        </p:txBody>
      </p:sp>
      <p:pic>
        <p:nvPicPr>
          <p:cNvPr id="830" name="Google Shape;8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50" y="1349850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61"/>
          <p:cNvSpPr txBox="1"/>
          <p:nvPr/>
        </p:nvSpPr>
        <p:spPr>
          <a:xfrm>
            <a:off x="786300" y="920200"/>
            <a:ext cx="3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61"/>
          <p:cNvSpPr txBox="1"/>
          <p:nvPr/>
        </p:nvSpPr>
        <p:spPr>
          <a:xfrm>
            <a:off x="277125" y="1080550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Bob</a:t>
            </a:r>
            <a:endParaRPr/>
          </a:p>
        </p:txBody>
      </p:sp>
      <p:sp>
        <p:nvSpPr>
          <p:cNvPr id="833" name="Google Shape;833;p61"/>
          <p:cNvSpPr txBox="1"/>
          <p:nvPr/>
        </p:nvSpPr>
        <p:spPr>
          <a:xfrm>
            <a:off x="277125" y="3492025"/>
            <a:ext cx="15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 address</a:t>
            </a:r>
            <a:endParaRPr/>
          </a:p>
        </p:txBody>
      </p:sp>
      <p:sp>
        <p:nvSpPr>
          <p:cNvPr id="834" name="Google Shape;834;p61"/>
          <p:cNvSpPr/>
          <p:nvPr/>
        </p:nvSpPr>
        <p:spPr>
          <a:xfrm>
            <a:off x="1460150" y="122800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61"/>
          <p:cNvSpPr txBox="1"/>
          <p:nvPr/>
        </p:nvSpPr>
        <p:spPr>
          <a:xfrm>
            <a:off x="1460150" y="127405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20 Ada</a:t>
            </a:r>
            <a:endParaRPr sz="700"/>
          </a:p>
        </p:txBody>
      </p:sp>
      <p:sp>
        <p:nvSpPr>
          <p:cNvPr id="836" name="Google Shape;836;p61"/>
          <p:cNvSpPr/>
          <p:nvPr/>
        </p:nvSpPr>
        <p:spPr>
          <a:xfrm>
            <a:off x="1460150" y="1855975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61"/>
          <p:cNvSpPr txBox="1"/>
          <p:nvPr/>
        </p:nvSpPr>
        <p:spPr>
          <a:xfrm>
            <a:off x="1460150" y="1902025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 Ada</a:t>
            </a:r>
            <a:endParaRPr sz="700"/>
          </a:p>
        </p:txBody>
      </p:sp>
      <p:pic>
        <p:nvPicPr>
          <p:cNvPr id="838" name="Google Shape;83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75" y="3967125"/>
            <a:ext cx="769724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88" y="2576325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61"/>
          <p:cNvSpPr txBox="1"/>
          <p:nvPr/>
        </p:nvSpPr>
        <p:spPr>
          <a:xfrm>
            <a:off x="255763" y="2307025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Alice</a:t>
            </a:r>
            <a:endParaRPr/>
          </a:p>
        </p:txBody>
      </p:sp>
      <p:sp>
        <p:nvSpPr>
          <p:cNvPr id="841" name="Google Shape;841;p61"/>
          <p:cNvSpPr/>
          <p:nvPr/>
        </p:nvSpPr>
        <p:spPr>
          <a:xfrm>
            <a:off x="1460138" y="4151888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61"/>
          <p:cNvSpPr txBox="1"/>
          <p:nvPr/>
        </p:nvSpPr>
        <p:spPr>
          <a:xfrm>
            <a:off x="1460138" y="4151888"/>
            <a:ext cx="4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1 NFT + data</a:t>
            </a:r>
            <a:endParaRPr sz="700"/>
          </a:p>
        </p:txBody>
      </p:sp>
      <p:cxnSp>
        <p:nvCxnSpPr>
          <p:cNvPr id="843" name="Google Shape;843;p61"/>
          <p:cNvCxnSpPr>
            <a:endCxn id="823" idx="1"/>
          </p:cNvCxnSpPr>
          <p:nvPr/>
        </p:nvCxnSpPr>
        <p:spPr>
          <a:xfrm flipH="1" rot="10800000">
            <a:off x="1958625" y="2965975"/>
            <a:ext cx="1708200" cy="1362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61"/>
          <p:cNvSpPr/>
          <p:nvPr/>
        </p:nvSpPr>
        <p:spPr>
          <a:xfrm>
            <a:off x="6859875" y="156655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61"/>
          <p:cNvSpPr txBox="1"/>
          <p:nvPr/>
        </p:nvSpPr>
        <p:spPr>
          <a:xfrm>
            <a:off x="6859875" y="161260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10</a:t>
            </a:r>
            <a:r>
              <a:rPr lang="en" sz="700"/>
              <a:t> Ada</a:t>
            </a:r>
            <a:endParaRPr sz="700"/>
          </a:p>
        </p:txBody>
      </p:sp>
      <p:sp>
        <p:nvSpPr>
          <p:cNvPr id="846" name="Google Shape;846;p61"/>
          <p:cNvSpPr/>
          <p:nvPr/>
        </p:nvSpPr>
        <p:spPr>
          <a:xfrm>
            <a:off x="6859875" y="200780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61"/>
          <p:cNvSpPr txBox="1"/>
          <p:nvPr/>
        </p:nvSpPr>
        <p:spPr>
          <a:xfrm>
            <a:off x="6859875" y="205385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1 NFT</a:t>
            </a:r>
            <a:endParaRPr sz="700"/>
          </a:p>
        </p:txBody>
      </p:sp>
      <p:cxnSp>
        <p:nvCxnSpPr>
          <p:cNvPr id="848" name="Google Shape;848;p61"/>
          <p:cNvCxnSpPr>
            <a:stCxn id="823" idx="3"/>
            <a:endCxn id="847" idx="1"/>
          </p:cNvCxnSpPr>
          <p:nvPr/>
        </p:nvCxnSpPr>
        <p:spPr>
          <a:xfrm flipH="1" rot="10800000">
            <a:off x="4938825" y="2200075"/>
            <a:ext cx="1921200" cy="7659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61"/>
          <p:cNvSpPr/>
          <p:nvPr/>
        </p:nvSpPr>
        <p:spPr>
          <a:xfrm>
            <a:off x="6839000" y="1125300"/>
            <a:ext cx="493800" cy="3846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61"/>
          <p:cNvSpPr txBox="1"/>
          <p:nvPr/>
        </p:nvSpPr>
        <p:spPr>
          <a:xfrm>
            <a:off x="6839000" y="1171350"/>
            <a:ext cx="49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20 Ada</a:t>
            </a:r>
            <a:endParaRPr sz="700"/>
          </a:p>
        </p:txBody>
      </p:sp>
      <p:pic>
        <p:nvPicPr>
          <p:cNvPr id="851" name="Google Shape;85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1424" y="3384665"/>
            <a:ext cx="409100" cy="52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5125" y="3384675"/>
            <a:ext cx="409100" cy="4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61"/>
          <p:cNvSpPr txBox="1"/>
          <p:nvPr/>
        </p:nvSpPr>
        <p:spPr>
          <a:xfrm>
            <a:off x="3551363" y="1953325"/>
            <a:ext cx="15609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Alice paid &gt;= 25 Ada</a:t>
            </a:r>
            <a:b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Or</a:t>
            </a:r>
            <a:b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Signed by Alice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4" name="Google Shape;854;p61"/>
          <p:cNvSpPr txBox="1"/>
          <p:nvPr/>
        </p:nvSpPr>
        <p:spPr>
          <a:xfrm>
            <a:off x="3522375" y="1660825"/>
            <a:ext cx="156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The logic :</a:t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62"/>
          <p:cNvSpPr txBox="1"/>
          <p:nvPr/>
        </p:nvSpPr>
        <p:spPr>
          <a:xfrm>
            <a:off x="595675" y="437750"/>
            <a:ext cx="453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Recap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0" name="Google Shape;860;p62"/>
          <p:cNvSpPr txBox="1"/>
          <p:nvPr/>
        </p:nvSpPr>
        <p:spPr>
          <a:xfrm>
            <a:off x="469200" y="127517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1" name="Google Shape;861;p62"/>
          <p:cNvSpPr txBox="1"/>
          <p:nvPr/>
        </p:nvSpPr>
        <p:spPr>
          <a:xfrm>
            <a:off x="463800" y="1582975"/>
            <a:ext cx="5031600" cy="28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Value is captured in unspent outputs (UTxO’s)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Each UTxO needs to provide a witness to be </a:t>
            </a: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spent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1" marL="9144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 Light"/>
              <a:buChar char="○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Signature witness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1" marL="9144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61626"/>
              </a:buClr>
              <a:buSzPts val="1200"/>
              <a:buFont typeface="Roboto Light"/>
              <a:buChar char="○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Smart contract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62" name="Google Shape;862;p62"/>
          <p:cNvSpPr txBox="1"/>
          <p:nvPr/>
        </p:nvSpPr>
        <p:spPr>
          <a:xfrm>
            <a:off x="469200" y="127517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The EUTxO model</a:t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3"/>
          <p:cNvSpPr txBox="1"/>
          <p:nvPr/>
        </p:nvSpPr>
        <p:spPr>
          <a:xfrm>
            <a:off x="595675" y="437750"/>
            <a:ext cx="453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Want to learn more?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8" name="Google Shape;868;p63"/>
          <p:cNvSpPr txBox="1"/>
          <p:nvPr/>
        </p:nvSpPr>
        <p:spPr>
          <a:xfrm>
            <a:off x="469200" y="127517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836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9" name="Google Shape;869;p63"/>
          <p:cNvSpPr txBox="1"/>
          <p:nvPr/>
        </p:nvSpPr>
        <p:spPr>
          <a:xfrm>
            <a:off x="1018800" y="1712600"/>
            <a:ext cx="5031600" cy="28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Follow the Plutus Pioneer program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/>
        </p:nvSpPr>
        <p:spPr>
          <a:xfrm>
            <a:off x="434923" y="458500"/>
            <a:ext cx="506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A condensed history of the generations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6013700" y="2307622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463800" y="1582975"/>
            <a:ext cx="22017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UTxO model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Lacked programmability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5" name="Google Shape;165;p29"/>
          <p:cNvSpPr txBox="1"/>
          <p:nvPr/>
        </p:nvSpPr>
        <p:spPr>
          <a:xfrm>
            <a:off x="469200" y="127517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1st generation:</a:t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721" y="3166458"/>
            <a:ext cx="1384950" cy="13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/>
        </p:nvSpPr>
        <p:spPr>
          <a:xfrm>
            <a:off x="2797125" y="1582975"/>
            <a:ext cx="22017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Account model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VM for programmability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8" name="Google Shape;168;p29"/>
          <p:cNvSpPr txBox="1"/>
          <p:nvPr/>
        </p:nvSpPr>
        <p:spPr>
          <a:xfrm>
            <a:off x="2802525" y="127517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2nd generation:</a:t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5294350" y="1582975"/>
            <a:ext cx="22017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EUTxO model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Plutus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5299750" y="127517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Cardano</a:t>
            </a: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/>
        </p:nvSpPr>
        <p:spPr>
          <a:xfrm>
            <a:off x="434923" y="458500"/>
            <a:ext cx="506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A condensed history of the generations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6013700" y="2307622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463800" y="1582975"/>
            <a:ext cx="22017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UTxO model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Lacked programmability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469200" y="127517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1st generation:</a:t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721" y="3166458"/>
            <a:ext cx="1384950" cy="13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>
            <a:off x="2797125" y="1582975"/>
            <a:ext cx="22017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Account model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VM for programmability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2802525" y="127517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2nd generation:</a:t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5294350" y="1582975"/>
            <a:ext cx="22017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EUTxO model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Plutus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5299750" y="127517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Cardano:</a:t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50" y="2701150"/>
            <a:ext cx="2201699" cy="220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/>
        </p:nvSpPr>
        <p:spPr>
          <a:xfrm>
            <a:off x="434923" y="458500"/>
            <a:ext cx="506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A condensed history of the generations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6013700" y="2307622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0616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463800" y="1582975"/>
            <a:ext cx="22017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UTxO model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Lacked programmability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469200" y="127517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1st generation:</a:t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721" y="3166458"/>
            <a:ext cx="1384950" cy="13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>
            <a:off x="2797125" y="1582975"/>
            <a:ext cx="22017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Account model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VM for programmability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802525" y="127517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2nd generation:</a:t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5294350" y="1582975"/>
            <a:ext cx="22017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EUTxO model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8363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061626"/>
                </a:solidFill>
                <a:latin typeface="Roboto Light"/>
                <a:ea typeface="Roboto Light"/>
                <a:cs typeface="Roboto Light"/>
                <a:sym typeface="Roboto Light"/>
              </a:rPr>
              <a:t>Plutus</a:t>
            </a:r>
            <a:endParaRPr sz="1200">
              <a:solidFill>
                <a:srgbClr val="06162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8556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5299750" y="1275175"/>
            <a:ext cx="25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000">
                <a:solidFill>
                  <a:srgbClr val="F83633"/>
                </a:solidFill>
                <a:latin typeface="Roboto"/>
                <a:ea typeface="Roboto"/>
                <a:cs typeface="Roboto"/>
                <a:sym typeface="Roboto"/>
              </a:rPr>
              <a:t>Cardano:</a:t>
            </a:r>
            <a:endParaRPr sz="1200">
              <a:solidFill>
                <a:srgbClr val="061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50" y="2701150"/>
            <a:ext cx="2201699" cy="22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9825" y="3166450"/>
            <a:ext cx="940676" cy="15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/>
        </p:nvSpPr>
        <p:spPr>
          <a:xfrm>
            <a:off x="434933" y="458488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The UTxO model (an analogy)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625" y="1897199"/>
            <a:ext cx="1724104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275" y="1897188"/>
            <a:ext cx="264795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/>
        </p:nvSpPr>
        <p:spPr>
          <a:xfrm>
            <a:off x="434933" y="458488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The UTxO model (an analogy)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75" y="1453700"/>
            <a:ext cx="840175" cy="8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125" y="1184406"/>
            <a:ext cx="510775" cy="6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125" y="1925136"/>
            <a:ext cx="510775" cy="67947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/>
        </p:nvSpPr>
        <p:spPr>
          <a:xfrm>
            <a:off x="342975" y="1184400"/>
            <a:ext cx="11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wallet</a:t>
            </a:r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925" y="3372100"/>
            <a:ext cx="840175" cy="76974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/>
        </p:nvSpPr>
        <p:spPr>
          <a:xfrm>
            <a:off x="387525" y="3030500"/>
            <a:ext cx="10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shop</a:t>
            </a:r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1125" y="3462375"/>
            <a:ext cx="510775" cy="6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 txBox="1"/>
          <p:nvPr/>
        </p:nvSpPr>
        <p:spPr>
          <a:xfrm>
            <a:off x="1285200" y="4402925"/>
            <a:ext cx="32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/>
        </p:nvSpPr>
        <p:spPr>
          <a:xfrm>
            <a:off x="434933" y="458488"/>
            <a:ext cx="3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The UTxO model (an analogy)</a:t>
            </a:r>
            <a:endParaRPr b="1"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75" y="1453700"/>
            <a:ext cx="840175" cy="8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125" y="1184406"/>
            <a:ext cx="510775" cy="6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125" y="1925136"/>
            <a:ext cx="510775" cy="67947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/>
        </p:nvSpPr>
        <p:spPr>
          <a:xfrm>
            <a:off x="708525" y="1024050"/>
            <a:ext cx="34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4"/>
          <p:cNvSpPr txBox="1"/>
          <p:nvPr/>
        </p:nvSpPr>
        <p:spPr>
          <a:xfrm>
            <a:off x="342975" y="1184400"/>
            <a:ext cx="11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wallet</a:t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925" y="3372100"/>
            <a:ext cx="840175" cy="76974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/>
          <p:nvPr/>
        </p:nvSpPr>
        <p:spPr>
          <a:xfrm>
            <a:off x="387525" y="3030500"/>
            <a:ext cx="10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shop</a:t>
            </a:r>
            <a:endParaRPr/>
          </a:p>
        </p:txBody>
      </p:sp>
      <p:cxnSp>
        <p:nvCxnSpPr>
          <p:cNvPr id="232" name="Google Shape;232;p34"/>
          <p:cNvCxnSpPr>
            <a:stCxn id="226" idx="3"/>
            <a:endCxn id="233" idx="1"/>
          </p:cNvCxnSpPr>
          <p:nvPr/>
        </p:nvCxnSpPr>
        <p:spPr>
          <a:xfrm>
            <a:off x="1961900" y="1524144"/>
            <a:ext cx="1715400" cy="15915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4"/>
          <p:cNvCxnSpPr>
            <a:stCxn id="227" idx="3"/>
            <a:endCxn id="233" idx="1"/>
          </p:cNvCxnSpPr>
          <p:nvPr/>
        </p:nvCxnSpPr>
        <p:spPr>
          <a:xfrm>
            <a:off x="1961900" y="2264874"/>
            <a:ext cx="1715400" cy="8508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5" name="Google Shape;23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1125" y="3462375"/>
            <a:ext cx="510775" cy="6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/>
          <p:nvPr/>
        </p:nvSpPr>
        <p:spPr>
          <a:xfrm>
            <a:off x="3677350" y="2800400"/>
            <a:ext cx="1272000" cy="6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4"/>
          <p:cNvSpPr txBox="1"/>
          <p:nvPr/>
        </p:nvSpPr>
        <p:spPr>
          <a:xfrm>
            <a:off x="3677200" y="2915450"/>
            <a:ext cx="12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</a:t>
            </a:r>
            <a:endParaRPr/>
          </a:p>
        </p:txBody>
      </p:sp>
      <p:cxnSp>
        <p:nvCxnSpPr>
          <p:cNvPr id="237" name="Google Shape;237;p34"/>
          <p:cNvCxnSpPr>
            <a:endCxn id="233" idx="1"/>
          </p:cNvCxnSpPr>
          <p:nvPr/>
        </p:nvCxnSpPr>
        <p:spPr>
          <a:xfrm flipH="1" rot="10800000">
            <a:off x="1932400" y="3115550"/>
            <a:ext cx="1744800" cy="693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700" y="1584600"/>
            <a:ext cx="840175" cy="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7640138" y="1324038"/>
            <a:ext cx="11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wallet</a:t>
            </a:r>
            <a:endParaRPr/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2088" y="3372100"/>
            <a:ext cx="840175" cy="76974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 txBox="1"/>
          <p:nvPr/>
        </p:nvSpPr>
        <p:spPr>
          <a:xfrm>
            <a:off x="7684688" y="3030500"/>
            <a:ext cx="10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shop</a:t>
            </a:r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1285200" y="4402925"/>
            <a:ext cx="32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